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434" r:id="rId3"/>
    <p:sldId id="436" r:id="rId4"/>
    <p:sldId id="438" r:id="rId5"/>
    <p:sldId id="440" r:id="rId6"/>
    <p:sldId id="457" r:id="rId7"/>
    <p:sldId id="458" r:id="rId8"/>
    <p:sldId id="459" r:id="rId9"/>
    <p:sldId id="443" r:id="rId10"/>
    <p:sldId id="460" r:id="rId11"/>
    <p:sldId id="462" r:id="rId12"/>
    <p:sldId id="463" r:id="rId13"/>
    <p:sldId id="465" r:id="rId14"/>
    <p:sldId id="467" r:id="rId15"/>
    <p:sldId id="4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shem, Ahmad (AE - Dubai)" initials="HA(-D" lastIdx="19" clrIdx="0">
    <p:extLst>
      <p:ext uri="{19B8F6BF-5375-455C-9EA6-DF929625EA0E}">
        <p15:presenceInfo xmlns:p15="http://schemas.microsoft.com/office/powerpoint/2012/main" userId="S-1-5-21-2094927150-201071529-617630493-12686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348"/>
    <a:srgbClr val="8C979E"/>
    <a:srgbClr val="FEC84E"/>
    <a:srgbClr val="E7E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4" autoAdjust="0"/>
    <p:restoredTop sz="94648" autoAdjust="0"/>
  </p:normalViewPr>
  <p:slideViewPr>
    <p:cSldViewPr snapToGrid="0">
      <p:cViewPr varScale="1">
        <p:scale>
          <a:sx n="71" d="100"/>
          <a:sy n="71" d="100"/>
        </p:scale>
        <p:origin x="53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44" d="100"/>
        <a:sy n="144" d="100"/>
      </p:scale>
      <p:origin x="0" y="0"/>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las Lovlekar" userId="7da9c1c3b03e44f5" providerId="LiveId" clId="{93AFE36F-414D-4E1D-BBB4-AD9F43FDCFA1}"/>
    <pc:docChg chg="modSld">
      <pc:chgData name="Kailas Lovlekar" userId="7da9c1c3b03e44f5" providerId="LiveId" clId="{93AFE36F-414D-4E1D-BBB4-AD9F43FDCFA1}" dt="2020-04-13T08:13:07.557" v="2" actId="20577"/>
      <pc:docMkLst>
        <pc:docMk/>
      </pc:docMkLst>
      <pc:sldChg chg="modSp">
        <pc:chgData name="Kailas Lovlekar" userId="7da9c1c3b03e44f5" providerId="LiveId" clId="{93AFE36F-414D-4E1D-BBB4-AD9F43FDCFA1}" dt="2020-04-13T08:13:07.557" v="2" actId="20577"/>
        <pc:sldMkLst>
          <pc:docMk/>
          <pc:sldMk cId="3485351853" sldId="458"/>
        </pc:sldMkLst>
        <pc:spChg chg="mod">
          <ac:chgData name="Kailas Lovlekar" userId="7da9c1c3b03e44f5" providerId="LiveId" clId="{93AFE36F-414D-4E1D-BBB4-AD9F43FDCFA1}" dt="2020-04-13T08:13:07.557" v="2" actId="20577"/>
          <ac:spMkLst>
            <pc:docMk/>
            <pc:sldMk cId="3485351853" sldId="458"/>
            <ac:spMk id="10" creationId="{00000000-0000-0000-0000-000000000000}"/>
          </ac:spMkLst>
        </pc:spChg>
      </pc:sldChg>
    </pc:docChg>
  </pc:docChgLst>
  <pc:docChgLst>
    <pc:chgData name="Kailas Lovlekar" userId="7da9c1c3b03e44f5" providerId="LiveId" clId="{447732AF-9D58-47BA-92FE-E6A6CB84811E}"/>
    <pc:docChg chg="undo custSel modSld">
      <pc:chgData name="Kailas Lovlekar" userId="7da9c1c3b03e44f5" providerId="LiveId" clId="{447732AF-9D58-47BA-92FE-E6A6CB84811E}" dt="2020-02-23T12:47:39.843" v="35" actId="20577"/>
      <pc:docMkLst>
        <pc:docMk/>
      </pc:docMkLst>
      <pc:sldChg chg="modSp">
        <pc:chgData name="Kailas Lovlekar" userId="7da9c1c3b03e44f5" providerId="LiveId" clId="{447732AF-9D58-47BA-92FE-E6A6CB84811E}" dt="2020-02-23T12:47:29.514" v="29" actId="20577"/>
        <pc:sldMkLst>
          <pc:docMk/>
          <pc:sldMk cId="3873191147" sldId="256"/>
        </pc:sldMkLst>
        <pc:spChg chg="mod">
          <ac:chgData name="Kailas Lovlekar" userId="7da9c1c3b03e44f5" providerId="LiveId" clId="{447732AF-9D58-47BA-92FE-E6A6CB84811E}" dt="2020-02-23T12:47:29.514" v="29" actId="20577"/>
          <ac:spMkLst>
            <pc:docMk/>
            <pc:sldMk cId="3873191147" sldId="256"/>
            <ac:spMk id="5" creationId="{219ACB97-DAC6-4869-9E71-9761AAD45225}"/>
          </ac:spMkLst>
        </pc:spChg>
      </pc:sldChg>
      <pc:sldChg chg="delSp modSp">
        <pc:chgData name="Kailas Lovlekar" userId="7da9c1c3b03e44f5" providerId="LiveId" clId="{447732AF-9D58-47BA-92FE-E6A6CB84811E}" dt="2020-02-23T12:46:44.301" v="4" actId="478"/>
        <pc:sldMkLst>
          <pc:docMk/>
          <pc:sldMk cId="1887177139" sldId="309"/>
        </pc:sldMkLst>
        <pc:spChg chg="del">
          <ac:chgData name="Kailas Lovlekar" userId="7da9c1c3b03e44f5" providerId="LiveId" clId="{447732AF-9D58-47BA-92FE-E6A6CB84811E}" dt="2020-02-23T12:46:44.301" v="4" actId="478"/>
          <ac:spMkLst>
            <pc:docMk/>
            <pc:sldMk cId="1887177139" sldId="309"/>
            <ac:spMk id="6" creationId="{00000000-0000-0000-0000-000000000000}"/>
          </ac:spMkLst>
        </pc:spChg>
        <pc:picChg chg="del mod">
          <ac:chgData name="Kailas Lovlekar" userId="7da9c1c3b03e44f5" providerId="LiveId" clId="{447732AF-9D58-47BA-92FE-E6A6CB84811E}" dt="2020-02-23T12:46:44.301" v="4" actId="478"/>
          <ac:picMkLst>
            <pc:docMk/>
            <pc:sldMk cId="1887177139" sldId="309"/>
            <ac:picMk id="5" creationId="{00000000-0000-0000-0000-000000000000}"/>
          </ac:picMkLst>
        </pc:picChg>
      </pc:sldChg>
      <pc:sldChg chg="modSp">
        <pc:chgData name="Kailas Lovlekar" userId="7da9c1c3b03e44f5" providerId="LiveId" clId="{447732AF-9D58-47BA-92FE-E6A6CB84811E}" dt="2020-02-23T12:46:52.595" v="5" actId="6549"/>
        <pc:sldMkLst>
          <pc:docMk/>
          <pc:sldMk cId="541659174" sldId="373"/>
        </pc:sldMkLst>
        <pc:spChg chg="mod">
          <ac:chgData name="Kailas Lovlekar" userId="7da9c1c3b03e44f5" providerId="LiveId" clId="{447732AF-9D58-47BA-92FE-E6A6CB84811E}" dt="2020-02-23T12:46:52.595" v="5" actId="6549"/>
          <ac:spMkLst>
            <pc:docMk/>
            <pc:sldMk cId="541659174" sldId="373"/>
            <ac:spMk id="10" creationId="{00000000-0000-0000-0000-000000000000}"/>
          </ac:spMkLst>
        </pc:spChg>
      </pc:sldChg>
      <pc:sldChg chg="modSp">
        <pc:chgData name="Kailas Lovlekar" userId="7da9c1c3b03e44f5" providerId="LiveId" clId="{447732AF-9D58-47BA-92FE-E6A6CB84811E}" dt="2020-02-23T12:47:39.843" v="35" actId="20577"/>
        <pc:sldMkLst>
          <pc:docMk/>
          <pc:sldMk cId="3125243601" sldId="432"/>
        </pc:sldMkLst>
        <pc:spChg chg="mod">
          <ac:chgData name="Kailas Lovlekar" userId="7da9c1c3b03e44f5" providerId="LiveId" clId="{447732AF-9D58-47BA-92FE-E6A6CB84811E}" dt="2020-02-23T12:47:39.843" v="35" actId="20577"/>
          <ac:spMkLst>
            <pc:docMk/>
            <pc:sldMk cId="3125243601" sldId="432"/>
            <ac:spMk id="51" creationId="{00000000-0000-0000-0000-000000000000}"/>
          </ac:spMkLst>
        </pc:spChg>
      </pc:sldChg>
      <pc:sldChg chg="modSp">
        <pc:chgData name="Kailas Lovlekar" userId="7da9c1c3b03e44f5" providerId="LiveId" clId="{447732AF-9D58-47BA-92FE-E6A6CB84811E}" dt="2020-02-23T12:47:02.829" v="8" actId="6549"/>
        <pc:sldMkLst>
          <pc:docMk/>
          <pc:sldMk cId="3969028811" sldId="433"/>
        </pc:sldMkLst>
        <pc:graphicFrameChg chg="modGraphic">
          <ac:chgData name="Kailas Lovlekar" userId="7da9c1c3b03e44f5" providerId="LiveId" clId="{447732AF-9D58-47BA-92FE-E6A6CB84811E}" dt="2020-02-23T12:47:02.829" v="8" actId="6549"/>
          <ac:graphicFrameMkLst>
            <pc:docMk/>
            <pc:sldMk cId="3969028811" sldId="433"/>
            <ac:graphicFrameMk id="3"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7E847B-C0C1-4504-B7EB-07837E1279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0165A6-7430-4F4B-BB97-2052248B01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D22C55-7328-487E-B800-6013B53F74D8}" type="datetimeFigureOut">
              <a:rPr lang="en-US" smtClean="0"/>
              <a:pPr/>
              <a:t>4/13/2020</a:t>
            </a:fld>
            <a:endParaRPr lang="en-US"/>
          </a:p>
        </p:txBody>
      </p:sp>
      <p:sp>
        <p:nvSpPr>
          <p:cNvPr id="4" name="Footer Placeholder 3">
            <a:extLst>
              <a:ext uri="{FF2B5EF4-FFF2-40B4-BE49-F238E27FC236}">
                <a16:creationId xmlns:a16="http://schemas.microsoft.com/office/drawing/2014/main" id="{46F7E206-0441-4F05-88BF-1DE9866341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1460003-A6EA-41D9-9101-8DA0F4E94D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3FDC4A-67DF-4168-AA60-E6BA63F5DD34}" type="slidenum">
              <a:rPr lang="en-US" smtClean="0"/>
              <a:pPr/>
              <a:t>‹#›</a:t>
            </a:fld>
            <a:endParaRPr lang="en-US"/>
          </a:p>
        </p:txBody>
      </p:sp>
    </p:spTree>
    <p:extLst>
      <p:ext uri="{BB962C8B-B14F-4D97-AF65-F5344CB8AC3E}">
        <p14:creationId xmlns:p14="http://schemas.microsoft.com/office/powerpoint/2010/main" val="35370914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FD24D2-3485-45D5-8506-4BD4EABCF1C5}" type="datetimeFigureOut">
              <a:rPr lang="en-US" smtClean="0"/>
              <a:pPr/>
              <a:t>4/13/2020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712C9-29E6-4726-BF27-FF3644330784}" type="slidenum">
              <a:rPr lang="en-US" smtClean="0"/>
              <a:pPr/>
              <a:t>‹#›</a:t>
            </a:fld>
            <a:endParaRPr lang="en-US"/>
          </a:p>
        </p:txBody>
      </p:sp>
    </p:spTree>
    <p:extLst>
      <p:ext uri="{BB962C8B-B14F-4D97-AF65-F5344CB8AC3E}">
        <p14:creationId xmlns:p14="http://schemas.microsoft.com/office/powerpoint/2010/main" val="210972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712C9-29E6-4726-BF27-FF3644330784}"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712C9-29E6-4726-BF27-FF3644330784}" type="slidenum">
              <a:rPr lang="en-US" smtClean="0"/>
              <a:pPr/>
              <a:t>10</a:t>
            </a:fld>
            <a:endParaRPr lang="en-US"/>
          </a:p>
        </p:txBody>
      </p:sp>
    </p:spTree>
    <p:extLst>
      <p:ext uri="{BB962C8B-B14F-4D97-AF65-F5344CB8AC3E}">
        <p14:creationId xmlns:p14="http://schemas.microsoft.com/office/powerpoint/2010/main" val="396577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712C9-29E6-4726-BF27-FF3644330784}" type="slidenum">
              <a:rPr lang="en-US" smtClean="0"/>
              <a:pPr/>
              <a:t>11</a:t>
            </a:fld>
            <a:endParaRPr lang="en-US"/>
          </a:p>
        </p:txBody>
      </p:sp>
    </p:spTree>
    <p:extLst>
      <p:ext uri="{BB962C8B-B14F-4D97-AF65-F5344CB8AC3E}">
        <p14:creationId xmlns:p14="http://schemas.microsoft.com/office/powerpoint/2010/main" val="1493589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712C9-29E6-4726-BF27-FF3644330784}" type="slidenum">
              <a:rPr lang="en-US" smtClean="0"/>
              <a:pPr/>
              <a:t>12</a:t>
            </a:fld>
            <a:endParaRPr lang="en-US"/>
          </a:p>
        </p:txBody>
      </p:sp>
    </p:spTree>
    <p:extLst>
      <p:ext uri="{BB962C8B-B14F-4D97-AF65-F5344CB8AC3E}">
        <p14:creationId xmlns:p14="http://schemas.microsoft.com/office/powerpoint/2010/main" val="2616330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712C9-29E6-4726-BF27-FF3644330784}" type="slidenum">
              <a:rPr lang="en-US" smtClean="0"/>
              <a:pPr/>
              <a:t>13</a:t>
            </a:fld>
            <a:endParaRPr lang="en-US"/>
          </a:p>
        </p:txBody>
      </p:sp>
    </p:spTree>
    <p:extLst>
      <p:ext uri="{BB962C8B-B14F-4D97-AF65-F5344CB8AC3E}">
        <p14:creationId xmlns:p14="http://schemas.microsoft.com/office/powerpoint/2010/main" val="264172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712C9-29E6-4726-BF27-FF3644330784}" type="slidenum">
              <a:rPr lang="en-US" smtClean="0"/>
              <a:pPr/>
              <a:t>14</a:t>
            </a:fld>
            <a:endParaRPr lang="en-US"/>
          </a:p>
        </p:txBody>
      </p:sp>
    </p:spTree>
    <p:extLst>
      <p:ext uri="{BB962C8B-B14F-4D97-AF65-F5344CB8AC3E}">
        <p14:creationId xmlns:p14="http://schemas.microsoft.com/office/powerpoint/2010/main" val="119925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712C9-29E6-4726-BF27-FF3644330784}" type="slidenum">
              <a:rPr lang="en-US" smtClean="0"/>
              <a:pPr/>
              <a:t>15</a:t>
            </a:fld>
            <a:endParaRPr lang="en-US"/>
          </a:p>
        </p:txBody>
      </p:sp>
    </p:spTree>
    <p:extLst>
      <p:ext uri="{BB962C8B-B14F-4D97-AF65-F5344CB8AC3E}">
        <p14:creationId xmlns:p14="http://schemas.microsoft.com/office/powerpoint/2010/main" val="1994527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B1140D-D2D7-45B4-B308-DF09D197C3A3}"/>
              </a:ext>
            </a:extLst>
          </p:cNvPr>
          <p:cNvPicPr>
            <a:picLocks noChangeAspect="1"/>
          </p:cNvPicPr>
          <p:nvPr/>
        </p:nvPicPr>
        <p:blipFill rotWithShape="1">
          <a:blip r:embed="rId2">
            <a:extLst>
              <a:ext uri="{28A0092B-C50C-407E-A947-70E740481C1C}">
                <a14:useLocalDpi xmlns:a14="http://schemas.microsoft.com/office/drawing/2010/main" val="0"/>
              </a:ext>
            </a:extLst>
          </a:blip>
          <a:srcRect t="25186" b="25078"/>
          <a:stretch/>
        </p:blipFill>
        <p:spPr>
          <a:xfrm>
            <a:off x="0" y="-12247"/>
            <a:ext cx="12192000" cy="5326743"/>
          </a:xfrm>
          <a:prstGeom prst="rect">
            <a:avLst/>
          </a:prstGeom>
        </p:spPr>
      </p:pic>
      <p:sp>
        <p:nvSpPr>
          <p:cNvPr id="3" name="Subtitle 2">
            <a:extLst>
              <a:ext uri="{FF2B5EF4-FFF2-40B4-BE49-F238E27FC236}">
                <a16:creationId xmlns:a16="http://schemas.microsoft.com/office/drawing/2014/main" id="{5FCD2481-92FD-4E8E-BCF8-93FAAE0A5AB4}"/>
              </a:ext>
            </a:extLst>
          </p:cNvPr>
          <p:cNvSpPr>
            <a:spLocks noGrp="1"/>
          </p:cNvSpPr>
          <p:nvPr>
            <p:ph type="subTitle" idx="1"/>
          </p:nvPr>
        </p:nvSpPr>
        <p:spPr>
          <a:xfrm>
            <a:off x="1524000" y="5457375"/>
            <a:ext cx="9144000" cy="613229"/>
          </a:xfr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dirty="0">
                <a:solidFill>
                  <a:schemeClr val="tx1"/>
                </a:solidFill>
                <a:latin typeface="Sakkal Majalla" panose="02000000000000000000" pitchFamily="2" charset="-78"/>
                <a:ea typeface="+mn-ea"/>
                <a:cs typeface="Sakkal Majalla" panose="02000000000000000000"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9F8F7BC1-D671-4986-BDF7-78F64622F096}"/>
              </a:ext>
            </a:extLst>
          </p:cNvPr>
          <p:cNvSpPr>
            <a:spLocks noGrp="1"/>
          </p:cNvSpPr>
          <p:nvPr>
            <p:ph type="ftr" sz="quarter" idx="11"/>
          </p:nvPr>
        </p:nvSpPr>
        <p:spPr>
          <a:xfrm>
            <a:off x="4038600" y="6356354"/>
            <a:ext cx="4114800" cy="365125"/>
          </a:xfrm>
          <a:prstGeom prst="rect">
            <a:avLst/>
          </a:prstGeom>
        </p:spPr>
        <p:txBody>
          <a:bodyPr/>
          <a:lstStyle>
            <a:lvl1pPr algn="ctr">
              <a:defRPr>
                <a:latin typeface="Sakkal Majalla" panose="02000000000000000000" pitchFamily="2" charset="-78"/>
                <a:cs typeface="Sakkal Majalla" panose="02000000000000000000" pitchFamily="2" charset="-78"/>
              </a:defRPr>
            </a:lvl1pPr>
          </a:lstStyle>
          <a:p>
            <a:endParaRPr lang="en-US" dirty="0"/>
          </a:p>
        </p:txBody>
      </p:sp>
    </p:spTree>
    <p:extLst>
      <p:ext uri="{BB962C8B-B14F-4D97-AF65-F5344CB8AC3E}">
        <p14:creationId xmlns:p14="http://schemas.microsoft.com/office/powerpoint/2010/main" val="453549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D81CEE32-1032-4DCF-AD8F-52A0C35DF1FD}"/>
              </a:ext>
            </a:extLst>
          </p:cNvPr>
          <p:cNvPicPr>
            <a:picLocks noChangeAspect="1"/>
          </p:cNvPicPr>
          <p:nvPr/>
        </p:nvPicPr>
        <p:blipFill rotWithShape="1">
          <a:blip r:embed="rId2">
            <a:extLst>
              <a:ext uri="{28A0092B-C50C-407E-A947-70E740481C1C}">
                <a14:useLocalDpi xmlns:a14="http://schemas.microsoft.com/office/drawing/2010/main" val="0"/>
              </a:ext>
            </a:extLst>
          </a:blip>
          <a:srcRect t="25736" b="4241"/>
          <a:stretch/>
        </p:blipFill>
        <p:spPr>
          <a:xfrm>
            <a:off x="0" y="4"/>
            <a:ext cx="12192000" cy="6850735"/>
          </a:xfrm>
          <a:prstGeom prst="rect">
            <a:avLst/>
          </a:prstGeom>
        </p:spPr>
      </p:pic>
      <p:sp>
        <p:nvSpPr>
          <p:cNvPr id="2" name="Title 1">
            <a:extLst>
              <a:ext uri="{FF2B5EF4-FFF2-40B4-BE49-F238E27FC236}">
                <a16:creationId xmlns:a16="http://schemas.microsoft.com/office/drawing/2014/main" id="{339E0E5B-1FFF-4D16-8293-6845D5A118DC}"/>
              </a:ext>
            </a:extLst>
          </p:cNvPr>
          <p:cNvSpPr>
            <a:spLocks noGrp="1"/>
          </p:cNvSpPr>
          <p:nvPr>
            <p:ph type="title"/>
          </p:nvPr>
        </p:nvSpPr>
        <p:spPr>
          <a:xfrm>
            <a:off x="1186543" y="2281015"/>
            <a:ext cx="10515600" cy="1325563"/>
          </a:xfrm>
        </p:spPr>
        <p:txBody>
          <a:bodyPr/>
          <a:lstStyle>
            <a:lvl1pPr algn="l" rtl="1">
              <a:defRPr>
                <a:solidFill>
                  <a:srgbClr val="FEC84E"/>
                </a:solidFill>
                <a:latin typeface="Sakkal Majalla" panose="02000000000000000000" pitchFamily="2" charset="-78"/>
                <a:cs typeface="Sakkal Majalla" panose="02000000000000000000" pitchFamily="2" charset="-78"/>
              </a:defRPr>
            </a:lvl1pPr>
          </a:lstStyle>
          <a:p>
            <a:r>
              <a:rPr lang="en-US" dirty="0"/>
              <a:t>Click to edit Master title style</a:t>
            </a:r>
          </a:p>
        </p:txBody>
      </p:sp>
      <p:sp>
        <p:nvSpPr>
          <p:cNvPr id="11" name="Slide Number Placeholder 6">
            <a:extLst>
              <a:ext uri="{FF2B5EF4-FFF2-40B4-BE49-F238E27FC236}">
                <a16:creationId xmlns:a16="http://schemas.microsoft.com/office/drawing/2014/main" id="{2C934DF4-2CF3-4491-B575-CF26176A444A}"/>
              </a:ext>
            </a:extLst>
          </p:cNvPr>
          <p:cNvSpPr>
            <a:spLocks noGrp="1"/>
          </p:cNvSpPr>
          <p:nvPr>
            <p:ph type="sldNum" sz="quarter" idx="12"/>
          </p:nvPr>
        </p:nvSpPr>
        <p:spPr>
          <a:xfrm>
            <a:off x="192315" y="6438287"/>
            <a:ext cx="2743200" cy="365125"/>
          </a:xfrm>
          <a:prstGeom prst="rect">
            <a:avLst/>
          </a:prstGeom>
        </p:spPr>
        <p:txBody>
          <a:bodyPr/>
          <a:lstStyle>
            <a:lvl1pPr algn="ctr">
              <a:defRPr sz="1600">
                <a:solidFill>
                  <a:schemeClr val="tx1"/>
                </a:solidFill>
                <a:latin typeface="Sakkal Majalla" panose="02000000000000000000" pitchFamily="2" charset="-78"/>
                <a:cs typeface="Sakkal Majalla" panose="02000000000000000000" pitchFamily="2" charset="-78"/>
              </a:defRPr>
            </a:lvl1pPr>
          </a:lstStyle>
          <a:p>
            <a:fld id="{45FE7078-5307-47AC-A372-A8F42C2FC95C}" type="slidenum">
              <a:rPr lang="en-US" smtClean="0"/>
              <a:pPr/>
              <a:t>‹#›</a:t>
            </a:fld>
            <a:endParaRPr lang="en-US" dirty="0"/>
          </a:p>
        </p:txBody>
      </p:sp>
    </p:spTree>
    <p:extLst>
      <p:ext uri="{BB962C8B-B14F-4D97-AF65-F5344CB8AC3E}">
        <p14:creationId xmlns:p14="http://schemas.microsoft.com/office/powerpoint/2010/main" val="1443430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A5B17A-08DC-45FB-88EE-87547237F83C}"/>
              </a:ext>
            </a:extLst>
          </p:cNvPr>
          <p:cNvPicPr>
            <a:picLocks noChangeAspect="1"/>
          </p:cNvPicPr>
          <p:nvPr/>
        </p:nvPicPr>
        <p:blipFill rotWithShape="1">
          <a:blip r:embed="rId2">
            <a:extLst>
              <a:ext uri="{28A0092B-C50C-407E-A947-70E740481C1C}">
                <a14:useLocalDpi xmlns:a14="http://schemas.microsoft.com/office/drawing/2010/main" val="0"/>
              </a:ext>
            </a:extLst>
          </a:blip>
          <a:srcRect t="25211" b="4380"/>
          <a:stretch/>
        </p:blipFill>
        <p:spPr>
          <a:xfrm>
            <a:off x="0" y="14518"/>
            <a:ext cx="12182445" cy="6815589"/>
          </a:xfrm>
          <a:prstGeom prst="rect">
            <a:avLst/>
          </a:prstGeom>
        </p:spPr>
      </p:pic>
      <p:sp>
        <p:nvSpPr>
          <p:cNvPr id="2" name="Title 1">
            <a:extLst>
              <a:ext uri="{FF2B5EF4-FFF2-40B4-BE49-F238E27FC236}">
                <a16:creationId xmlns:a16="http://schemas.microsoft.com/office/drawing/2014/main" id="{339E0E5B-1FFF-4D16-8293-6845D5A118DC}"/>
              </a:ext>
            </a:extLst>
          </p:cNvPr>
          <p:cNvSpPr>
            <a:spLocks noGrp="1"/>
          </p:cNvSpPr>
          <p:nvPr>
            <p:ph type="title"/>
          </p:nvPr>
        </p:nvSpPr>
        <p:spPr>
          <a:xfrm>
            <a:off x="1186543" y="2281015"/>
            <a:ext cx="10515600" cy="1325563"/>
          </a:xfrm>
        </p:spPr>
        <p:txBody>
          <a:bodyPr/>
          <a:lstStyle>
            <a:lvl1pPr algn="l" rtl="0">
              <a:defRPr>
                <a:solidFill>
                  <a:schemeClr val="bg1"/>
                </a:solidFill>
                <a:latin typeface="Sakkal Majalla" panose="02000000000000000000" pitchFamily="2" charset="-78"/>
                <a:cs typeface="Sakkal Majalla" panose="02000000000000000000" pitchFamily="2" charset="-78"/>
              </a:defRPr>
            </a:lvl1pPr>
          </a:lstStyle>
          <a:p>
            <a:r>
              <a:rPr lang="en-US"/>
              <a:t>Click to edit Master title style</a:t>
            </a:r>
          </a:p>
        </p:txBody>
      </p:sp>
      <p:sp>
        <p:nvSpPr>
          <p:cNvPr id="11" name="Slide Number Placeholder 6">
            <a:extLst>
              <a:ext uri="{FF2B5EF4-FFF2-40B4-BE49-F238E27FC236}">
                <a16:creationId xmlns:a16="http://schemas.microsoft.com/office/drawing/2014/main" id="{2C934DF4-2CF3-4491-B575-CF26176A444A}"/>
              </a:ext>
            </a:extLst>
          </p:cNvPr>
          <p:cNvSpPr>
            <a:spLocks noGrp="1"/>
          </p:cNvSpPr>
          <p:nvPr>
            <p:ph type="sldNum" sz="quarter" idx="12"/>
          </p:nvPr>
        </p:nvSpPr>
        <p:spPr>
          <a:xfrm>
            <a:off x="192315" y="6438287"/>
            <a:ext cx="2743200" cy="365125"/>
          </a:xfrm>
          <a:prstGeom prst="rect">
            <a:avLst/>
          </a:prstGeom>
        </p:spPr>
        <p:txBody>
          <a:bodyPr/>
          <a:lstStyle>
            <a:lvl1pPr algn="ctr">
              <a:defRPr sz="1600">
                <a:solidFill>
                  <a:schemeClr val="tx1"/>
                </a:solidFill>
                <a:latin typeface="Sakkal Majalla" panose="02000000000000000000" pitchFamily="2" charset="-78"/>
                <a:cs typeface="Sakkal Majalla" panose="02000000000000000000" pitchFamily="2" charset="-78"/>
              </a:defRPr>
            </a:lvl1pPr>
          </a:lstStyle>
          <a:p>
            <a:fld id="{B11EFFCD-F693-4864-82F7-33C174363C79}" type="slidenum">
              <a:rPr lang="en-US" smtClean="0"/>
              <a:pPr/>
              <a:t>‹#›</a:t>
            </a:fld>
            <a:endParaRPr lang="en-US" dirty="0"/>
          </a:p>
        </p:txBody>
      </p:sp>
    </p:spTree>
    <p:extLst>
      <p:ext uri="{BB962C8B-B14F-4D97-AF65-F5344CB8AC3E}">
        <p14:creationId xmlns:p14="http://schemas.microsoft.com/office/powerpoint/2010/main" val="381365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A4AC6E-6AD6-4BD6-810D-D45DC3B105E3}"/>
              </a:ext>
            </a:extLst>
          </p:cNvPr>
          <p:cNvPicPr>
            <a:picLocks noChangeAspect="1"/>
          </p:cNvPicPr>
          <p:nvPr/>
        </p:nvPicPr>
        <p:blipFill rotWithShape="1">
          <a:blip r:embed="rId2">
            <a:extLst>
              <a:ext uri="{28A0092B-C50C-407E-A947-70E740481C1C}">
                <a14:useLocalDpi xmlns:a14="http://schemas.microsoft.com/office/drawing/2010/main" val="0"/>
              </a:ext>
            </a:extLst>
          </a:blip>
          <a:srcRect l="4009" t="86623" r="37647" b="5437"/>
          <a:stretch/>
        </p:blipFill>
        <p:spPr>
          <a:xfrm>
            <a:off x="0" y="6320291"/>
            <a:ext cx="8406384" cy="544512"/>
          </a:xfrm>
          <a:prstGeom prst="rect">
            <a:avLst/>
          </a:prstGeom>
        </p:spPr>
      </p:pic>
      <p:sp>
        <p:nvSpPr>
          <p:cNvPr id="2" name="Title 1">
            <a:extLst>
              <a:ext uri="{FF2B5EF4-FFF2-40B4-BE49-F238E27FC236}">
                <a16:creationId xmlns:a16="http://schemas.microsoft.com/office/drawing/2014/main" id="{A3AFB515-794F-487A-852E-3CA8F59576BB}"/>
              </a:ext>
            </a:extLst>
          </p:cNvPr>
          <p:cNvSpPr>
            <a:spLocks noGrp="1"/>
          </p:cNvSpPr>
          <p:nvPr>
            <p:ph type="title"/>
          </p:nvPr>
        </p:nvSpPr>
        <p:spPr>
          <a:xfrm>
            <a:off x="838202" y="365126"/>
            <a:ext cx="8842831" cy="503124"/>
          </a:xfrm>
        </p:spPr>
        <p:txBody>
          <a:bodyPr>
            <a:normAutofit/>
          </a:bodyPr>
          <a:lstStyle>
            <a:lvl1pPr algn="l" defTabSz="914400" rtl="0" eaLnBrk="1" latinLnBrk="0" hangingPunct="1">
              <a:lnSpc>
                <a:spcPct val="90000"/>
              </a:lnSpc>
              <a:spcBef>
                <a:spcPct val="0"/>
              </a:spcBef>
              <a:buNone/>
              <a:defRPr lang="en-US" sz="2400" b="1" kern="1200" dirty="0">
                <a:solidFill>
                  <a:srgbClr val="0D6348"/>
                </a:solidFill>
                <a:latin typeface="Sakkal Majalla" panose="02000000000000000000" pitchFamily="2" charset="-78"/>
                <a:ea typeface="+mj-ea"/>
                <a:cs typeface="Sakkal Majalla" panose="02000000000000000000" pitchFamily="2" charset="-78"/>
              </a:defRPr>
            </a:lvl1pPr>
          </a:lstStyle>
          <a:p>
            <a:r>
              <a:rPr lang="en-US" dirty="0"/>
              <a:t>Click to edit Master title style</a:t>
            </a:r>
          </a:p>
        </p:txBody>
      </p:sp>
      <p:sp>
        <p:nvSpPr>
          <p:cNvPr id="3" name="Content Placeholder 2">
            <a:extLst>
              <a:ext uri="{FF2B5EF4-FFF2-40B4-BE49-F238E27FC236}">
                <a16:creationId xmlns:a16="http://schemas.microsoft.com/office/drawing/2014/main" id="{A78A5D81-8323-4335-90F7-A63A8CEA507F}"/>
              </a:ext>
            </a:extLst>
          </p:cNvPr>
          <p:cNvSpPr>
            <a:spLocks noGrp="1"/>
          </p:cNvSpPr>
          <p:nvPr>
            <p:ph sz="half" idx="1"/>
          </p:nvPr>
        </p:nvSpPr>
        <p:spPr>
          <a:xfrm>
            <a:off x="838200" y="1173707"/>
            <a:ext cx="10515600" cy="5003256"/>
          </a:xfrm>
        </p:spPr>
        <p:txBody>
          <a:bodyPr>
            <a:normAutofit/>
          </a:bodyPr>
          <a:lstStyle>
            <a:lvl1pPr algn="l" rtl="0">
              <a:defRPr sz="1800">
                <a:latin typeface="Sakkal Majalla" panose="02000000000000000000" pitchFamily="2" charset="-78"/>
                <a:cs typeface="Sakkal Majalla" panose="02000000000000000000" pitchFamily="2" charset="-78"/>
              </a:defRPr>
            </a:lvl1pPr>
            <a:lvl2pPr algn="l" rtl="0">
              <a:defRPr sz="1600">
                <a:latin typeface="Sakkal Majalla" panose="02000000000000000000" pitchFamily="2" charset="-78"/>
                <a:cs typeface="Sakkal Majalla" panose="02000000000000000000" pitchFamily="2" charset="-78"/>
              </a:defRPr>
            </a:lvl2pPr>
            <a:lvl3pPr algn="l" rtl="0">
              <a:defRPr sz="1400">
                <a:latin typeface="Sakkal Majalla" panose="02000000000000000000" pitchFamily="2" charset="-78"/>
                <a:cs typeface="Sakkal Majalla" panose="02000000000000000000" pitchFamily="2" charset="-78"/>
              </a:defRPr>
            </a:lvl3pPr>
            <a:lvl4pPr algn="l" rtl="0">
              <a:defRPr sz="1200">
                <a:latin typeface="Sakkal Majalla" panose="02000000000000000000" pitchFamily="2" charset="-78"/>
                <a:cs typeface="Sakkal Majalla" panose="02000000000000000000" pitchFamily="2" charset="-78"/>
              </a:defRPr>
            </a:lvl4pPr>
            <a:lvl5pPr algn="l" rtl="0">
              <a:defRPr sz="1200">
                <a:latin typeface="Sakkal Majalla" panose="02000000000000000000" pitchFamily="2" charset="-78"/>
                <a:cs typeface="Sakkal Majalla" panose="02000000000000000000" pitchFamily="2" charset="-7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2C934DF4-2CF3-4491-B575-CF26176A444A}"/>
              </a:ext>
            </a:extLst>
          </p:cNvPr>
          <p:cNvSpPr>
            <a:spLocks noGrp="1"/>
          </p:cNvSpPr>
          <p:nvPr>
            <p:ph type="sldNum" sz="quarter" idx="12"/>
          </p:nvPr>
        </p:nvSpPr>
        <p:spPr>
          <a:xfrm>
            <a:off x="192315" y="6438287"/>
            <a:ext cx="2743200" cy="365125"/>
          </a:xfrm>
          <a:prstGeom prst="rect">
            <a:avLst/>
          </a:prstGeom>
        </p:spPr>
        <p:txBody>
          <a:bodyPr/>
          <a:lstStyle>
            <a:lvl1pPr algn="ctr">
              <a:defRPr sz="1600">
                <a:solidFill>
                  <a:schemeClr val="bg1"/>
                </a:solidFill>
                <a:latin typeface="Sakkal Majalla" panose="02000000000000000000" pitchFamily="2" charset="-78"/>
                <a:cs typeface="Sakkal Majalla" panose="02000000000000000000" pitchFamily="2" charset="-78"/>
              </a:defRPr>
            </a:lvl1pPr>
          </a:lstStyle>
          <a:p>
            <a:fld id="{B11EFFCD-F693-4864-82F7-33C174363C79}" type="slidenum">
              <a:rPr lang="en-US" smtClean="0"/>
              <a:pPr/>
              <a:t>‹#›</a:t>
            </a:fld>
            <a:endParaRPr lang="en-US" dirty="0"/>
          </a:p>
        </p:txBody>
      </p:sp>
      <p:pic>
        <p:nvPicPr>
          <p:cNvPr id="10" name="Picture 9">
            <a:extLst>
              <a:ext uri="{FF2B5EF4-FFF2-40B4-BE49-F238E27FC236}">
                <a16:creationId xmlns:a16="http://schemas.microsoft.com/office/drawing/2014/main" id="{708BDBB7-E017-49C9-B17C-A8B65A7296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212" t="85688" r="2818" b="4063"/>
          <a:stretch/>
        </p:blipFill>
        <p:spPr>
          <a:xfrm>
            <a:off x="8500003" y="6243993"/>
            <a:ext cx="2853799" cy="620810"/>
          </a:xfrm>
          <a:prstGeom prst="rect">
            <a:avLst/>
          </a:prstGeom>
        </p:spPr>
      </p:pic>
      <p:sp>
        <p:nvSpPr>
          <p:cNvPr id="12" name="Title 1">
            <a:extLst>
              <a:ext uri="{FF2B5EF4-FFF2-40B4-BE49-F238E27FC236}">
                <a16:creationId xmlns:a16="http://schemas.microsoft.com/office/drawing/2014/main" id="{3A577B7C-F8D2-4254-B8B5-65B5BE53A2E9}"/>
              </a:ext>
            </a:extLst>
          </p:cNvPr>
          <p:cNvSpPr txBox="1">
            <a:spLocks/>
          </p:cNvSpPr>
          <p:nvPr/>
        </p:nvSpPr>
        <p:spPr>
          <a:xfrm>
            <a:off x="2510972" y="906292"/>
            <a:ext cx="8842829" cy="503124"/>
          </a:xfrm>
          <a:prstGeom prst="rect">
            <a:avLst/>
          </a:prstGeom>
        </p:spPr>
        <p:txBody>
          <a:bodyPr vert="horz" lIns="91440" tIns="45720" rIns="91440" bIns="45720" rtlCol="0" anchor="ctr">
            <a:normAutofit/>
          </a:bodyPr>
          <a:lstStyle>
            <a:lvl1pPr algn="r" defTabSz="914400" rtl="1" eaLnBrk="1" latinLnBrk="0" hangingPunct="1">
              <a:lnSpc>
                <a:spcPct val="90000"/>
              </a:lnSpc>
              <a:spcBef>
                <a:spcPct val="0"/>
              </a:spcBef>
              <a:buNone/>
              <a:defRPr sz="4400" kern="1200">
                <a:solidFill>
                  <a:schemeClr val="tx1"/>
                </a:solidFill>
                <a:latin typeface="Sakkal Majalla" panose="02000000000000000000" pitchFamily="2" charset="-78"/>
                <a:ea typeface="+mj-ea"/>
                <a:cs typeface="Sakkal Majalla" panose="02000000000000000000" pitchFamily="2" charset="-78"/>
              </a:defRPr>
            </a:lvl1pPr>
          </a:lstStyle>
          <a:p>
            <a:pPr marL="457200" indent="-457200">
              <a:buFont typeface="+mj-lt"/>
              <a:buAutoNum type="arabicPeriod"/>
            </a:pPr>
            <a:endParaRPr lang="en-US" sz="2400" dirty="0">
              <a:solidFill>
                <a:srgbClr val="FEC84E"/>
              </a:solidFill>
            </a:endParaRPr>
          </a:p>
        </p:txBody>
      </p:sp>
    </p:spTree>
    <p:extLst>
      <p:ext uri="{BB962C8B-B14F-4D97-AF65-F5344CB8AC3E}">
        <p14:creationId xmlns:p14="http://schemas.microsoft.com/office/powerpoint/2010/main" val="2168677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9EDE2D-A989-45E7-AC82-0355F4FA9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A03F977-7FCF-4C7C-B325-8D5B7319BF2D}"/>
              </a:ext>
            </a:extLst>
          </p:cNvPr>
          <p:cNvSpPr>
            <a:spLocks noGrp="1"/>
          </p:cNvSpPr>
          <p:nvPr>
            <p:ph type="title"/>
          </p:nvPr>
        </p:nvSpPr>
        <p:spPr>
          <a:xfrm>
            <a:off x="831851" y="1709742"/>
            <a:ext cx="10515600" cy="2852737"/>
          </a:xfrm>
        </p:spPr>
        <p:txBody>
          <a:bodyPr anchor="b">
            <a:normAutofit/>
          </a:bodyPr>
          <a:lstStyle>
            <a:lvl1pPr algn="l" rtl="0">
              <a:defRPr lang="en-US" sz="4400" kern="1200" dirty="0">
                <a:solidFill>
                  <a:srgbClr val="FEC84E"/>
                </a:solidFill>
                <a:latin typeface="Sakkal Majalla" panose="02000000000000000000" pitchFamily="2" charset="-78"/>
                <a:ea typeface="+mj-ea"/>
                <a:cs typeface="Sakkal Majalla" panose="02000000000000000000" pitchFamily="2" charset="-78"/>
              </a:defRPr>
            </a:lvl1pPr>
          </a:lstStyle>
          <a:p>
            <a:r>
              <a:rPr lang="en-US" dirty="0"/>
              <a:t>Click to edit Master title style</a:t>
            </a:r>
          </a:p>
        </p:txBody>
      </p:sp>
      <p:sp>
        <p:nvSpPr>
          <p:cNvPr id="3" name="Text Placeholder 2">
            <a:extLst>
              <a:ext uri="{FF2B5EF4-FFF2-40B4-BE49-F238E27FC236}">
                <a16:creationId xmlns:a16="http://schemas.microsoft.com/office/drawing/2014/main" id="{C4E167EA-76B5-4CB1-BA35-EF9611D3461A}"/>
              </a:ext>
            </a:extLst>
          </p:cNvPr>
          <p:cNvSpPr>
            <a:spLocks noGrp="1"/>
          </p:cNvSpPr>
          <p:nvPr>
            <p:ph type="body" idx="1"/>
          </p:nvPr>
        </p:nvSpPr>
        <p:spPr>
          <a:xfrm>
            <a:off x="850900" y="4675986"/>
            <a:ext cx="10515600" cy="1500187"/>
          </a:xfrm>
        </p:spPr>
        <p:txBody>
          <a:bodyPr/>
          <a:lstStyle>
            <a:lvl1pPr marL="0" indent="0" algn="l" rtl="0">
              <a:buNone/>
              <a:defRPr sz="2400">
                <a:solidFill>
                  <a:schemeClr val="tx1">
                    <a:tint val="75000"/>
                  </a:schemeClr>
                </a:solidFill>
                <a:latin typeface="Sakkal Majalla" panose="02000000000000000000" pitchFamily="2" charset="-78"/>
                <a:cs typeface="Sakkal Majalla" panose="02000000000000000000" pitchFamily="2"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Slide Number Placeholder 6">
            <a:extLst>
              <a:ext uri="{FF2B5EF4-FFF2-40B4-BE49-F238E27FC236}">
                <a16:creationId xmlns:a16="http://schemas.microsoft.com/office/drawing/2014/main" id="{2C934DF4-2CF3-4491-B575-CF26176A444A}"/>
              </a:ext>
            </a:extLst>
          </p:cNvPr>
          <p:cNvSpPr>
            <a:spLocks noGrp="1"/>
          </p:cNvSpPr>
          <p:nvPr>
            <p:ph type="sldNum" sz="quarter" idx="12"/>
          </p:nvPr>
        </p:nvSpPr>
        <p:spPr>
          <a:xfrm>
            <a:off x="192315" y="6438287"/>
            <a:ext cx="2743200" cy="365125"/>
          </a:xfrm>
          <a:prstGeom prst="rect">
            <a:avLst/>
          </a:prstGeom>
        </p:spPr>
        <p:txBody>
          <a:bodyPr/>
          <a:lstStyle>
            <a:lvl1pPr algn="ctr">
              <a:defRPr sz="1600">
                <a:solidFill>
                  <a:schemeClr val="bg1"/>
                </a:solidFill>
                <a:latin typeface="Sakkal Majalla" panose="02000000000000000000" pitchFamily="2" charset="-78"/>
                <a:cs typeface="Sakkal Majalla" panose="02000000000000000000" pitchFamily="2" charset="-78"/>
              </a:defRPr>
            </a:lvl1pPr>
          </a:lstStyle>
          <a:p>
            <a:fld id="{B11EFFCD-F693-4864-82F7-33C174363C79}" type="slidenum">
              <a:rPr lang="en-US" smtClean="0"/>
              <a:pPr/>
              <a:t>‹#›</a:t>
            </a:fld>
            <a:endParaRPr lang="en-US" dirty="0"/>
          </a:p>
        </p:txBody>
      </p:sp>
    </p:spTree>
    <p:extLst>
      <p:ext uri="{BB962C8B-B14F-4D97-AF65-F5344CB8AC3E}">
        <p14:creationId xmlns:p14="http://schemas.microsoft.com/office/powerpoint/2010/main" val="13053676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A51429-FFAB-4203-ADB2-FA62E2387D50}"/>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7FF294-DF49-4B7E-9E41-0B55AE811C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075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2" r:id="rId4"/>
    <p:sldLayoutId id="2147483651"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hemeOverride" Target="../theme/themeOverride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hemeOverride" Target="../theme/themeOverride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hemeOverride" Target="../theme/themeOverride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hemeOverride" Target="../theme/themeOverride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r>
              <a:rPr lang="en-IN" dirty="0"/>
              <a:t>Exposing APIs </a:t>
            </a:r>
            <a:endParaRPr lang="en-US" dirty="0"/>
          </a:p>
        </p:txBody>
      </p:sp>
      <p:sp>
        <p:nvSpPr>
          <p:cNvPr id="14" name="Footer Placeholder 13">
            <a:extLst>
              <a:ext uri="{FF2B5EF4-FFF2-40B4-BE49-F238E27FC236}">
                <a16:creationId xmlns:a16="http://schemas.microsoft.com/office/drawing/2014/main" id="{D53224D9-0630-40ED-BFDF-5A8CB5B6A05B}"/>
              </a:ext>
            </a:extLst>
          </p:cNvPr>
          <p:cNvSpPr>
            <a:spLocks noGrp="1"/>
          </p:cNvSpPr>
          <p:nvPr>
            <p:ph type="ftr" sz="quarter" idx="11"/>
          </p:nvPr>
        </p:nvSpPr>
        <p:spPr/>
        <p:txBody>
          <a:bodyPr/>
          <a:lstStyle/>
          <a:p>
            <a:r>
              <a:rPr lang="en-US" dirty="0"/>
              <a:t>7</a:t>
            </a:r>
            <a:r>
              <a:rPr lang="en-US" baseline="30000" dirty="0"/>
              <a:t>th</a:t>
            </a:r>
            <a:r>
              <a:rPr lang="en-US" dirty="0"/>
              <a:t>  of Apr, 2020</a:t>
            </a:r>
          </a:p>
        </p:txBody>
      </p:sp>
      <p:sp>
        <p:nvSpPr>
          <p:cNvPr id="5" name="Subtitle 12">
            <a:extLst>
              <a:ext uri="{FF2B5EF4-FFF2-40B4-BE49-F238E27FC236}">
                <a16:creationId xmlns:a16="http://schemas.microsoft.com/office/drawing/2014/main" id="{219ACB97-DAC6-4869-9E71-9761AAD45225}"/>
              </a:ext>
            </a:extLst>
          </p:cNvPr>
          <p:cNvSpPr txBox="1">
            <a:spLocks/>
          </p:cNvSpPr>
          <p:nvPr/>
        </p:nvSpPr>
        <p:spPr>
          <a:xfrm>
            <a:off x="1524000" y="4024361"/>
            <a:ext cx="9144000" cy="6132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Sakkal Majalla" panose="02000000000000000000" pitchFamily="2" charset="-78"/>
                <a:ea typeface="+mn-ea"/>
                <a:cs typeface="Sakkal Majalla" panose="02000000000000000000"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4000" dirty="0"/>
              <a:t>PEGA</a:t>
            </a:r>
            <a:endParaRPr lang="en-US" sz="4000" dirty="0">
              <a:solidFill>
                <a:schemeClr val="bg1"/>
              </a:solidFill>
            </a:endParaRPr>
          </a:p>
        </p:txBody>
      </p:sp>
    </p:spTree>
    <p:extLst>
      <p:ext uri="{BB962C8B-B14F-4D97-AF65-F5344CB8AC3E}">
        <p14:creationId xmlns:p14="http://schemas.microsoft.com/office/powerpoint/2010/main" val="387319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4927" y="406987"/>
            <a:ext cx="8842831" cy="747659"/>
          </a:xfrm>
        </p:spPr>
        <p:txBody>
          <a:bodyPr>
            <a:normAutofit/>
          </a:bodyPr>
          <a:lstStyle/>
          <a:p>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10</a:t>
            </a:fld>
            <a:endParaRPr lang="en-US" dirty="0"/>
          </a:p>
        </p:txBody>
      </p:sp>
      <p:sp>
        <p:nvSpPr>
          <p:cNvPr id="10" name="Rectangle 9"/>
          <p:cNvSpPr/>
          <p:nvPr/>
        </p:nvSpPr>
        <p:spPr>
          <a:xfrm>
            <a:off x="564927" y="422845"/>
            <a:ext cx="11154109" cy="5740106"/>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90000"/>
              </a:lnSpc>
              <a:spcBef>
                <a:spcPts val="1000"/>
              </a:spcBef>
            </a:pPr>
            <a:r>
              <a:rPr lang="en-GB" sz="2000" b="1" u="sng" dirty="0">
                <a:solidFill>
                  <a:prstClr val="black"/>
                </a:solidFill>
              </a:rPr>
              <a:t>Connect-REST in Pega:</a:t>
            </a:r>
          </a:p>
          <a:p>
            <a:pPr marL="228600" lvl="0" indent="-228600">
              <a:lnSpc>
                <a:spcPct val="90000"/>
              </a:lnSpc>
              <a:spcBef>
                <a:spcPts val="1000"/>
              </a:spcBef>
              <a:buFont typeface="Arial" panose="020B0604020202020204" pitchFamily="34" charset="0"/>
              <a:buChar char="•"/>
            </a:pPr>
            <a:r>
              <a:rPr lang="en-GB" sz="2000" dirty="0">
                <a:solidFill>
                  <a:prstClr val="black"/>
                </a:solidFill>
              </a:rPr>
              <a:t>Imagine a call center application. The policy creation process is not handled within Pega. Policy creation is handled within Pega. Policy creation is handled by some legacy java application. Now when customers calls in and requests to create a policy, then Pega can connect with Java application for policy creation.</a:t>
            </a:r>
          </a:p>
          <a:p>
            <a:pPr lvl="0">
              <a:lnSpc>
                <a:spcPct val="90000"/>
              </a:lnSpc>
              <a:spcBef>
                <a:spcPts val="1000"/>
              </a:spcBef>
            </a:pPr>
            <a:r>
              <a:rPr lang="en-GB" sz="2000" dirty="0">
                <a:solidFill>
                  <a:prstClr val="black"/>
                </a:solidFill>
              </a:rPr>
              <a:t> </a:t>
            </a:r>
          </a:p>
          <a:p>
            <a:pPr marL="228600" lvl="0" indent="-228600">
              <a:lnSpc>
                <a:spcPct val="90000"/>
              </a:lnSpc>
              <a:spcBef>
                <a:spcPts val="1000"/>
              </a:spcBef>
              <a:buFont typeface="Arial" panose="020B0604020202020204" pitchFamily="34" charset="0"/>
              <a:buChar char="•"/>
            </a:pPr>
            <a:endParaRPr lang="en-GB" sz="2000" dirty="0">
              <a:solidFill>
                <a:prstClr val="black"/>
              </a:solidFill>
            </a:endParaRPr>
          </a:p>
          <a:p>
            <a:endParaRPr lang="en-GB" sz="2000" dirty="0">
              <a:solidFill>
                <a:schemeClr val="tx1"/>
              </a:solidFill>
            </a:endParaRPr>
          </a:p>
        </p:txBody>
      </p:sp>
      <p:pic>
        <p:nvPicPr>
          <p:cNvPr id="3" name="Picture 2"/>
          <p:cNvPicPr>
            <a:picLocks noChangeAspect="1"/>
          </p:cNvPicPr>
          <p:nvPr/>
        </p:nvPicPr>
        <p:blipFill>
          <a:blip r:embed="rId4"/>
          <a:stretch>
            <a:fillRect/>
          </a:stretch>
        </p:blipFill>
        <p:spPr>
          <a:xfrm>
            <a:off x="1246910" y="1828800"/>
            <a:ext cx="9518072" cy="4201280"/>
          </a:xfrm>
          <a:prstGeom prst="rect">
            <a:avLst/>
          </a:prstGeom>
        </p:spPr>
      </p:pic>
    </p:spTree>
    <p:extLst>
      <p:ext uri="{BB962C8B-B14F-4D97-AF65-F5344CB8AC3E}">
        <p14:creationId xmlns:p14="http://schemas.microsoft.com/office/powerpoint/2010/main" val="60416158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4927" y="406987"/>
            <a:ext cx="8842831" cy="747659"/>
          </a:xfrm>
        </p:spPr>
        <p:txBody>
          <a:bodyPr>
            <a:normAutofit/>
          </a:bodyPr>
          <a:lstStyle/>
          <a:p>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11</a:t>
            </a:fld>
            <a:endParaRPr lang="en-US" dirty="0"/>
          </a:p>
        </p:txBody>
      </p:sp>
      <p:sp>
        <p:nvSpPr>
          <p:cNvPr id="10" name="Rectangle 9"/>
          <p:cNvSpPr/>
          <p:nvPr/>
        </p:nvSpPr>
        <p:spPr>
          <a:xfrm>
            <a:off x="564927" y="422845"/>
            <a:ext cx="11154109" cy="5740106"/>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90000"/>
              </a:lnSpc>
              <a:spcBef>
                <a:spcPts val="1000"/>
              </a:spcBef>
            </a:pPr>
            <a:r>
              <a:rPr lang="en-GB" sz="2000" b="1" u="sng" dirty="0">
                <a:solidFill>
                  <a:prstClr val="black"/>
                </a:solidFill>
              </a:rPr>
              <a:t>Connect-REST in Pega:</a:t>
            </a:r>
          </a:p>
          <a:p>
            <a:pPr marL="228600" lvl="0" indent="-228600">
              <a:lnSpc>
                <a:spcPct val="90000"/>
              </a:lnSpc>
              <a:spcBef>
                <a:spcPts val="1000"/>
              </a:spcBef>
              <a:buFont typeface="Arial" panose="020B0604020202020204" pitchFamily="34" charset="0"/>
              <a:buChar char="•"/>
            </a:pPr>
            <a:r>
              <a:rPr lang="en-GB" sz="2000" dirty="0">
                <a:solidFill>
                  <a:prstClr val="black"/>
                </a:solidFill>
              </a:rPr>
              <a:t>It comes under Integration-Connectors category.</a:t>
            </a:r>
          </a:p>
          <a:p>
            <a:pPr marL="228600" lvl="0" indent="-228600">
              <a:lnSpc>
                <a:spcPct val="90000"/>
              </a:lnSpc>
              <a:spcBef>
                <a:spcPts val="1000"/>
              </a:spcBef>
              <a:buFont typeface="Arial" panose="020B0604020202020204" pitchFamily="34" charset="0"/>
              <a:buChar char="•"/>
            </a:pPr>
            <a:r>
              <a:rPr lang="en-GB" sz="2000" dirty="0">
                <a:solidFill>
                  <a:prstClr val="black"/>
                </a:solidFill>
              </a:rPr>
              <a:t>This rule helps in implementing connectors with other application using REST.</a:t>
            </a:r>
          </a:p>
          <a:p>
            <a:pPr lvl="0">
              <a:lnSpc>
                <a:spcPct val="90000"/>
              </a:lnSpc>
              <a:spcBef>
                <a:spcPts val="1000"/>
              </a:spcBef>
            </a:pPr>
            <a:r>
              <a:rPr lang="en-GB" sz="2000" b="1" u="sng" dirty="0">
                <a:solidFill>
                  <a:prstClr val="black"/>
                </a:solidFill>
              </a:rPr>
              <a:t>How to we configure Connect-REST :</a:t>
            </a:r>
          </a:p>
          <a:p>
            <a:pPr marL="228600" lvl="0" indent="-228600">
              <a:lnSpc>
                <a:spcPct val="90000"/>
              </a:lnSpc>
              <a:spcBef>
                <a:spcPts val="1000"/>
              </a:spcBef>
              <a:buFont typeface="Arial" panose="020B0604020202020204" pitchFamily="34" charset="0"/>
              <a:buChar char="•"/>
            </a:pPr>
            <a:r>
              <a:rPr lang="en-GB" sz="2000" dirty="0">
                <a:solidFill>
                  <a:prstClr val="black"/>
                </a:solidFill>
              </a:rPr>
              <a:t>Before configuring a Connect REST rule, there are some prerequisites to collect from the service provider:</a:t>
            </a:r>
          </a:p>
          <a:p>
            <a:pPr marL="457200" lvl="0" indent="-457200">
              <a:lnSpc>
                <a:spcPct val="90000"/>
              </a:lnSpc>
              <a:spcBef>
                <a:spcPts val="1000"/>
              </a:spcBef>
              <a:buAutoNum type="arabicParenR"/>
            </a:pPr>
            <a:r>
              <a:rPr lang="en-GB" sz="2000" dirty="0">
                <a:solidFill>
                  <a:prstClr val="black"/>
                </a:solidFill>
              </a:rPr>
              <a:t>The Service URL.</a:t>
            </a:r>
          </a:p>
          <a:p>
            <a:pPr marL="457200" lvl="0" indent="-457200">
              <a:lnSpc>
                <a:spcPct val="90000"/>
              </a:lnSpc>
              <a:spcBef>
                <a:spcPts val="1000"/>
              </a:spcBef>
              <a:buAutoNum type="arabicParenR"/>
            </a:pPr>
            <a:r>
              <a:rPr lang="en-GB" sz="2000" dirty="0">
                <a:solidFill>
                  <a:prstClr val="black"/>
                </a:solidFill>
              </a:rPr>
              <a:t>Request and Response parameters.</a:t>
            </a:r>
          </a:p>
          <a:p>
            <a:pPr marL="457200" lvl="0" indent="-457200">
              <a:lnSpc>
                <a:spcPct val="90000"/>
              </a:lnSpc>
              <a:spcBef>
                <a:spcPts val="1000"/>
              </a:spcBef>
              <a:buAutoNum type="arabicParenR"/>
            </a:pPr>
            <a:r>
              <a:rPr lang="en-GB" sz="2000" dirty="0">
                <a:solidFill>
                  <a:prstClr val="black"/>
                </a:solidFill>
              </a:rPr>
              <a:t>HTTP method they host the service.</a:t>
            </a:r>
          </a:p>
          <a:p>
            <a:pPr marL="457200" lvl="0" indent="-457200">
              <a:lnSpc>
                <a:spcPct val="90000"/>
              </a:lnSpc>
              <a:spcBef>
                <a:spcPts val="1000"/>
              </a:spcBef>
              <a:buAutoNum type="arabicParenR"/>
            </a:pPr>
            <a:r>
              <a:rPr lang="en-GB" sz="2000" dirty="0">
                <a:solidFill>
                  <a:prstClr val="black"/>
                </a:solidFill>
              </a:rPr>
              <a:t>Authentication, if any.</a:t>
            </a:r>
          </a:p>
          <a:p>
            <a:pPr marL="228600" lvl="0" indent="-228600">
              <a:lnSpc>
                <a:spcPct val="90000"/>
              </a:lnSpc>
              <a:spcBef>
                <a:spcPts val="1000"/>
              </a:spcBef>
              <a:buFont typeface="Arial" panose="020B0604020202020204" pitchFamily="34" charset="0"/>
              <a:buChar char="•"/>
            </a:pPr>
            <a:endParaRPr lang="en-GB" sz="2000" dirty="0">
              <a:solidFill>
                <a:prstClr val="black"/>
              </a:solidFill>
            </a:endParaRPr>
          </a:p>
          <a:p>
            <a:endParaRPr lang="en-GB" sz="2000" dirty="0">
              <a:solidFill>
                <a:schemeClr val="tx1"/>
              </a:solidFill>
            </a:endParaRPr>
          </a:p>
        </p:txBody>
      </p:sp>
    </p:spTree>
    <p:extLst>
      <p:ext uri="{BB962C8B-B14F-4D97-AF65-F5344CB8AC3E}">
        <p14:creationId xmlns:p14="http://schemas.microsoft.com/office/powerpoint/2010/main" val="88604919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4927" y="406987"/>
            <a:ext cx="8842831" cy="747659"/>
          </a:xfrm>
        </p:spPr>
        <p:txBody>
          <a:bodyPr>
            <a:normAutofit/>
          </a:bodyPr>
          <a:lstStyle/>
          <a:p>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12</a:t>
            </a:fld>
            <a:endParaRPr lang="en-US" dirty="0"/>
          </a:p>
        </p:txBody>
      </p:sp>
      <p:sp>
        <p:nvSpPr>
          <p:cNvPr id="10" name="Rectangle 9"/>
          <p:cNvSpPr/>
          <p:nvPr/>
        </p:nvSpPr>
        <p:spPr>
          <a:xfrm>
            <a:off x="564927" y="422845"/>
            <a:ext cx="11154109" cy="5740106"/>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90000"/>
              </a:lnSpc>
              <a:spcBef>
                <a:spcPts val="1000"/>
              </a:spcBef>
            </a:pPr>
            <a:r>
              <a:rPr lang="en-GB" sz="2000" b="1" u="sng" dirty="0">
                <a:solidFill>
                  <a:prstClr val="black"/>
                </a:solidFill>
              </a:rPr>
              <a:t>Connect-REST in Pega:</a:t>
            </a:r>
          </a:p>
          <a:p>
            <a:pPr marL="228600" lvl="0" indent="-228600">
              <a:lnSpc>
                <a:spcPct val="90000"/>
              </a:lnSpc>
              <a:spcBef>
                <a:spcPts val="1000"/>
              </a:spcBef>
              <a:buFont typeface="Arial" panose="020B0604020202020204" pitchFamily="34" charset="0"/>
              <a:buChar char="•"/>
            </a:pPr>
            <a:r>
              <a:rPr lang="en-GB" sz="2000" dirty="0">
                <a:solidFill>
                  <a:prstClr val="black"/>
                </a:solidFill>
              </a:rPr>
              <a:t>Pega Provides a wizard to create REST Integration.</a:t>
            </a:r>
          </a:p>
          <a:p>
            <a:pPr marL="228600" lvl="0" indent="-228600">
              <a:lnSpc>
                <a:spcPct val="90000"/>
              </a:lnSpc>
              <a:spcBef>
                <a:spcPts val="1000"/>
              </a:spcBef>
              <a:buFont typeface="Arial" panose="020B0604020202020204" pitchFamily="34" charset="0"/>
              <a:buChar char="•"/>
            </a:pPr>
            <a:r>
              <a:rPr lang="en-GB" sz="2000" dirty="0">
                <a:solidFill>
                  <a:prstClr val="black"/>
                </a:solidFill>
              </a:rPr>
              <a:t>Configure </a:t>
            </a:r>
            <a:r>
              <a:rPr lang="en-GB" sz="2000" dirty="0">
                <a:solidFill>
                  <a:prstClr val="black"/>
                </a:solidFill>
                <a:sym typeface="Wingdings" panose="05000000000000000000" pitchFamily="2" charset="2"/>
              </a:rPr>
              <a:t> Integration  Connectors  Create REST Integration</a:t>
            </a:r>
            <a:endParaRPr lang="en-GB" sz="2000" dirty="0">
              <a:solidFill>
                <a:prstClr val="black"/>
              </a:solidFill>
            </a:endParaRPr>
          </a:p>
          <a:p>
            <a:endParaRPr lang="en-GB" sz="2000" dirty="0">
              <a:solidFill>
                <a:schemeClr val="tx1"/>
              </a:solidFill>
            </a:endParaRPr>
          </a:p>
        </p:txBody>
      </p:sp>
      <p:pic>
        <p:nvPicPr>
          <p:cNvPr id="5" name="Picture 4"/>
          <p:cNvPicPr>
            <a:picLocks noChangeAspect="1"/>
          </p:cNvPicPr>
          <p:nvPr/>
        </p:nvPicPr>
        <p:blipFill>
          <a:blip r:embed="rId4"/>
          <a:stretch>
            <a:fillRect/>
          </a:stretch>
        </p:blipFill>
        <p:spPr>
          <a:xfrm>
            <a:off x="665017" y="1866900"/>
            <a:ext cx="10945091" cy="4118264"/>
          </a:xfrm>
          <a:prstGeom prst="rect">
            <a:avLst/>
          </a:prstGeom>
        </p:spPr>
      </p:pic>
    </p:spTree>
    <p:extLst>
      <p:ext uri="{BB962C8B-B14F-4D97-AF65-F5344CB8AC3E}">
        <p14:creationId xmlns:p14="http://schemas.microsoft.com/office/powerpoint/2010/main" val="354191364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4927" y="406987"/>
            <a:ext cx="8842831" cy="747659"/>
          </a:xfrm>
        </p:spPr>
        <p:txBody>
          <a:bodyPr>
            <a:normAutofit/>
          </a:bodyPr>
          <a:lstStyle/>
          <a:p>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13</a:t>
            </a:fld>
            <a:endParaRPr lang="en-US" dirty="0"/>
          </a:p>
        </p:txBody>
      </p:sp>
      <p:sp>
        <p:nvSpPr>
          <p:cNvPr id="10" name="Rectangle 9"/>
          <p:cNvSpPr/>
          <p:nvPr/>
        </p:nvSpPr>
        <p:spPr>
          <a:xfrm>
            <a:off x="564927" y="422845"/>
            <a:ext cx="11154109" cy="5740106"/>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90000"/>
              </a:lnSpc>
              <a:spcBef>
                <a:spcPts val="1000"/>
              </a:spcBef>
            </a:pPr>
            <a:r>
              <a:rPr lang="en-GB" sz="2000" b="1" u="sng" dirty="0">
                <a:solidFill>
                  <a:prstClr val="black"/>
                </a:solidFill>
              </a:rPr>
              <a:t>Connect-REST in Pega:</a:t>
            </a:r>
          </a:p>
          <a:p>
            <a:pPr marL="228600" lvl="0" indent="-228600">
              <a:lnSpc>
                <a:spcPct val="90000"/>
              </a:lnSpc>
              <a:spcBef>
                <a:spcPts val="1000"/>
              </a:spcBef>
              <a:buFont typeface="Arial" panose="020B0604020202020204" pitchFamily="34" charset="0"/>
              <a:buChar char="•"/>
            </a:pPr>
            <a:r>
              <a:rPr lang="en-GB" sz="2000" dirty="0">
                <a:solidFill>
                  <a:prstClr val="black"/>
                </a:solidFill>
              </a:rPr>
              <a:t>There are many connect-REST get called in Appeal application.</a:t>
            </a:r>
          </a:p>
          <a:p>
            <a:pPr marL="228600" lvl="0" indent="-228600">
              <a:lnSpc>
                <a:spcPct val="90000"/>
              </a:lnSpc>
              <a:spcBef>
                <a:spcPts val="1000"/>
              </a:spcBef>
              <a:buFont typeface="Arial" panose="020B0604020202020204" pitchFamily="34" charset="0"/>
              <a:buChar char="•"/>
            </a:pPr>
            <a:r>
              <a:rPr lang="en-GB" sz="2000" dirty="0">
                <a:solidFill>
                  <a:prstClr val="black"/>
                </a:solidFill>
              </a:rPr>
              <a:t>One of the connect-REST is “</a:t>
            </a:r>
            <a:r>
              <a:rPr lang="en-GB" sz="2000" b="1" dirty="0" err="1">
                <a:solidFill>
                  <a:prstClr val="black"/>
                </a:solidFill>
              </a:rPr>
              <a:t>DefendantInfo</a:t>
            </a:r>
            <a:r>
              <a:rPr lang="en-GB" sz="2000" dirty="0">
                <a:solidFill>
                  <a:prstClr val="black"/>
                </a:solidFill>
              </a:rPr>
              <a:t>” which is used to get the defendant information when passing the “</a:t>
            </a:r>
            <a:r>
              <a:rPr lang="en-GB" sz="2000" dirty="0" err="1">
                <a:solidFill>
                  <a:prstClr val="black"/>
                </a:solidFill>
              </a:rPr>
              <a:t>objectkey</a:t>
            </a:r>
            <a:r>
              <a:rPr lang="en-GB" sz="2000" dirty="0">
                <a:solidFill>
                  <a:prstClr val="black"/>
                </a:solidFill>
              </a:rPr>
              <a:t>” as a Request parameter.</a:t>
            </a:r>
            <a:endParaRPr lang="en-GB" sz="2000" dirty="0">
              <a:solidFill>
                <a:schemeClr val="tx1"/>
              </a:solidFill>
            </a:endParaRPr>
          </a:p>
          <a:p>
            <a:pPr marL="228600" lvl="0" indent="-228600">
              <a:lnSpc>
                <a:spcPct val="90000"/>
              </a:lnSpc>
              <a:spcBef>
                <a:spcPts val="1000"/>
              </a:spcBef>
              <a:buFont typeface="Arial" panose="020B0604020202020204" pitchFamily="34" charset="0"/>
              <a:buChar char="•"/>
            </a:pPr>
            <a:endParaRPr lang="en-GB" sz="2000" dirty="0">
              <a:solidFill>
                <a:prstClr val="black"/>
              </a:solidFill>
            </a:endParaRPr>
          </a:p>
        </p:txBody>
      </p:sp>
      <p:pic>
        <p:nvPicPr>
          <p:cNvPr id="3" name="Picture 2"/>
          <p:cNvPicPr>
            <a:picLocks noChangeAspect="1"/>
          </p:cNvPicPr>
          <p:nvPr/>
        </p:nvPicPr>
        <p:blipFill>
          <a:blip r:embed="rId4"/>
          <a:stretch>
            <a:fillRect/>
          </a:stretch>
        </p:blipFill>
        <p:spPr>
          <a:xfrm>
            <a:off x="706582" y="1995054"/>
            <a:ext cx="10861963" cy="3990109"/>
          </a:xfrm>
          <a:prstGeom prst="rect">
            <a:avLst/>
          </a:prstGeom>
        </p:spPr>
      </p:pic>
    </p:spTree>
    <p:extLst>
      <p:ext uri="{BB962C8B-B14F-4D97-AF65-F5344CB8AC3E}">
        <p14:creationId xmlns:p14="http://schemas.microsoft.com/office/powerpoint/2010/main" val="271172214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4927" y="406987"/>
            <a:ext cx="8842831" cy="747659"/>
          </a:xfrm>
        </p:spPr>
        <p:txBody>
          <a:bodyPr>
            <a:normAutofit/>
          </a:bodyPr>
          <a:lstStyle/>
          <a:p>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14</a:t>
            </a:fld>
            <a:endParaRPr lang="en-US" dirty="0"/>
          </a:p>
        </p:txBody>
      </p:sp>
      <p:sp>
        <p:nvSpPr>
          <p:cNvPr id="10" name="Rectangle 9"/>
          <p:cNvSpPr/>
          <p:nvPr/>
        </p:nvSpPr>
        <p:spPr>
          <a:xfrm>
            <a:off x="564927" y="422845"/>
            <a:ext cx="11154109" cy="5740106"/>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90000"/>
              </a:lnSpc>
              <a:spcBef>
                <a:spcPts val="1000"/>
              </a:spcBef>
            </a:pPr>
            <a:r>
              <a:rPr lang="en-GB" sz="2000" b="1" u="sng" dirty="0">
                <a:solidFill>
                  <a:prstClr val="black"/>
                </a:solidFill>
              </a:rPr>
              <a:t>Connect-REST in Pega:</a:t>
            </a:r>
          </a:p>
          <a:p>
            <a:pPr marL="228600" lvl="0" indent="-228600">
              <a:lnSpc>
                <a:spcPct val="90000"/>
              </a:lnSpc>
              <a:spcBef>
                <a:spcPts val="1000"/>
              </a:spcBef>
              <a:buFont typeface="Arial" panose="020B0604020202020204" pitchFamily="34" charset="0"/>
              <a:buChar char="•"/>
            </a:pPr>
            <a:r>
              <a:rPr lang="en-GB" sz="2000" dirty="0">
                <a:solidFill>
                  <a:prstClr val="black"/>
                </a:solidFill>
              </a:rPr>
              <a:t>Connect-REST wizard creates a data page when we configure the REST service.</a:t>
            </a:r>
          </a:p>
          <a:p>
            <a:pPr marL="228600" lvl="0" indent="-228600">
              <a:lnSpc>
                <a:spcPct val="90000"/>
              </a:lnSpc>
              <a:spcBef>
                <a:spcPts val="1000"/>
              </a:spcBef>
              <a:buFont typeface="Arial" panose="020B0604020202020204" pitchFamily="34" charset="0"/>
              <a:buChar char="•"/>
            </a:pPr>
            <a:r>
              <a:rPr lang="en-GB" sz="2000" dirty="0">
                <a:solidFill>
                  <a:prstClr val="black"/>
                </a:solidFill>
              </a:rPr>
              <a:t>We can use that Data Page any where we needed in the application.</a:t>
            </a:r>
          </a:p>
          <a:p>
            <a:pPr marL="228600" lvl="0" indent="-228600">
              <a:lnSpc>
                <a:spcPct val="90000"/>
              </a:lnSpc>
              <a:spcBef>
                <a:spcPts val="1000"/>
              </a:spcBef>
              <a:buFont typeface="Arial" panose="020B0604020202020204" pitchFamily="34" charset="0"/>
              <a:buChar char="•"/>
            </a:pPr>
            <a:r>
              <a:rPr lang="en-GB" sz="2000" dirty="0">
                <a:solidFill>
                  <a:prstClr val="black"/>
                </a:solidFill>
              </a:rPr>
              <a:t>One of the connect-REST is “</a:t>
            </a:r>
            <a:r>
              <a:rPr lang="en-GB" sz="2000" b="1" dirty="0" err="1">
                <a:solidFill>
                  <a:prstClr val="black"/>
                </a:solidFill>
              </a:rPr>
              <a:t>DefendantInfo</a:t>
            </a:r>
            <a:r>
              <a:rPr lang="en-GB" sz="2000" dirty="0">
                <a:solidFill>
                  <a:prstClr val="black"/>
                </a:solidFill>
              </a:rPr>
              <a:t>” which is used to get the defendant information when passing the “</a:t>
            </a:r>
            <a:r>
              <a:rPr lang="en-GB" sz="2000" dirty="0" err="1">
                <a:solidFill>
                  <a:prstClr val="black"/>
                </a:solidFill>
              </a:rPr>
              <a:t>objectkey</a:t>
            </a:r>
            <a:r>
              <a:rPr lang="en-GB" sz="2000" dirty="0">
                <a:solidFill>
                  <a:prstClr val="black"/>
                </a:solidFill>
              </a:rPr>
              <a:t>” as a Request parameter.</a:t>
            </a:r>
            <a:endParaRPr lang="en-GB" sz="2000" dirty="0">
              <a:solidFill>
                <a:schemeClr val="tx1"/>
              </a:solidFill>
            </a:endParaRPr>
          </a:p>
          <a:p>
            <a:pPr marL="228600" lvl="0" indent="-228600">
              <a:lnSpc>
                <a:spcPct val="90000"/>
              </a:lnSpc>
              <a:spcBef>
                <a:spcPts val="1000"/>
              </a:spcBef>
              <a:buFont typeface="Arial" panose="020B0604020202020204" pitchFamily="34" charset="0"/>
              <a:buChar char="•"/>
            </a:pPr>
            <a:endParaRPr lang="en-GB" sz="2000" dirty="0">
              <a:solidFill>
                <a:prstClr val="black"/>
              </a:solidFill>
            </a:endParaRPr>
          </a:p>
        </p:txBody>
      </p:sp>
      <p:pic>
        <p:nvPicPr>
          <p:cNvPr id="5" name="Picture 4"/>
          <p:cNvPicPr>
            <a:picLocks noChangeAspect="1"/>
          </p:cNvPicPr>
          <p:nvPr/>
        </p:nvPicPr>
        <p:blipFill>
          <a:blip r:embed="rId4"/>
          <a:stretch>
            <a:fillRect/>
          </a:stretch>
        </p:blipFill>
        <p:spPr>
          <a:xfrm>
            <a:off x="706582" y="2341419"/>
            <a:ext cx="10640291" cy="2133600"/>
          </a:xfrm>
          <a:prstGeom prst="rect">
            <a:avLst/>
          </a:prstGeom>
        </p:spPr>
      </p:pic>
      <p:pic>
        <p:nvPicPr>
          <p:cNvPr id="6" name="Picture 5"/>
          <p:cNvPicPr>
            <a:picLocks noChangeAspect="1"/>
          </p:cNvPicPr>
          <p:nvPr/>
        </p:nvPicPr>
        <p:blipFill>
          <a:blip r:embed="rId5"/>
          <a:stretch>
            <a:fillRect/>
          </a:stretch>
        </p:blipFill>
        <p:spPr>
          <a:xfrm>
            <a:off x="706581" y="4475019"/>
            <a:ext cx="10640291" cy="1687932"/>
          </a:xfrm>
          <a:prstGeom prst="rect">
            <a:avLst/>
          </a:prstGeom>
        </p:spPr>
      </p:pic>
    </p:spTree>
    <p:extLst>
      <p:ext uri="{BB962C8B-B14F-4D97-AF65-F5344CB8AC3E}">
        <p14:creationId xmlns:p14="http://schemas.microsoft.com/office/powerpoint/2010/main" val="312466223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4927" y="406987"/>
            <a:ext cx="8842831" cy="747659"/>
          </a:xfrm>
        </p:spPr>
        <p:txBody>
          <a:bodyPr>
            <a:normAutofit/>
          </a:bodyPr>
          <a:lstStyle/>
          <a:p>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15</a:t>
            </a:fld>
            <a:endParaRPr lang="en-US" dirty="0"/>
          </a:p>
        </p:txBody>
      </p:sp>
      <p:sp>
        <p:nvSpPr>
          <p:cNvPr id="10" name="Rectangle 9"/>
          <p:cNvSpPr/>
          <p:nvPr/>
        </p:nvSpPr>
        <p:spPr>
          <a:xfrm>
            <a:off x="564927" y="422845"/>
            <a:ext cx="11154109" cy="5740106"/>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90000"/>
              </a:lnSpc>
              <a:spcBef>
                <a:spcPts val="1000"/>
              </a:spcBef>
            </a:pPr>
            <a:r>
              <a:rPr lang="en-GB" sz="2000" b="1" u="sng" dirty="0">
                <a:solidFill>
                  <a:prstClr val="black"/>
                </a:solidFill>
              </a:rPr>
              <a:t>Connect-REST in Pega:</a:t>
            </a:r>
          </a:p>
          <a:p>
            <a:pPr marL="228600" lvl="0" indent="-228600">
              <a:lnSpc>
                <a:spcPct val="90000"/>
              </a:lnSpc>
              <a:spcBef>
                <a:spcPts val="1000"/>
              </a:spcBef>
              <a:buFont typeface="Arial" panose="020B0604020202020204" pitchFamily="34" charset="0"/>
              <a:buChar char="•"/>
            </a:pPr>
            <a:r>
              <a:rPr lang="en-GB" sz="2000" dirty="0">
                <a:solidFill>
                  <a:prstClr val="black"/>
                </a:solidFill>
              </a:rPr>
              <a:t>We can use the Data Page in section directly to display the Defendant’s details or can be called from the Data Transform. Data Pages can be called from other rules as well.</a:t>
            </a:r>
          </a:p>
          <a:p>
            <a:pPr marL="228600" lvl="0" indent="-228600">
              <a:lnSpc>
                <a:spcPct val="90000"/>
              </a:lnSpc>
              <a:spcBef>
                <a:spcPts val="1000"/>
              </a:spcBef>
              <a:buFont typeface="Arial" panose="020B0604020202020204" pitchFamily="34" charset="0"/>
              <a:buChar char="•"/>
            </a:pPr>
            <a:r>
              <a:rPr lang="en-GB" sz="2000" dirty="0">
                <a:solidFill>
                  <a:prstClr val="black"/>
                </a:solidFill>
              </a:rPr>
              <a:t>In Appeal Application, “</a:t>
            </a:r>
            <a:r>
              <a:rPr lang="en-GB" sz="2000" dirty="0" err="1">
                <a:solidFill>
                  <a:prstClr val="black"/>
                </a:solidFill>
              </a:rPr>
              <a:t>GetCaseDefendantInformation</a:t>
            </a:r>
            <a:r>
              <a:rPr lang="en-GB" sz="2000" dirty="0">
                <a:solidFill>
                  <a:prstClr val="black"/>
                </a:solidFill>
              </a:rPr>
              <a:t>” is one of the data transform where we are referring </a:t>
            </a:r>
            <a:r>
              <a:rPr lang="en-GB" sz="2000" dirty="0" err="1">
                <a:solidFill>
                  <a:prstClr val="black"/>
                </a:solidFill>
              </a:rPr>
              <a:t>D_DefendantInfo</a:t>
            </a:r>
            <a:r>
              <a:rPr lang="en-GB" sz="2000" dirty="0">
                <a:solidFill>
                  <a:prstClr val="black"/>
                </a:solidFill>
              </a:rPr>
              <a:t> data page.</a:t>
            </a:r>
          </a:p>
          <a:p>
            <a:pPr marL="228600" lvl="0" indent="-228600">
              <a:lnSpc>
                <a:spcPct val="90000"/>
              </a:lnSpc>
              <a:spcBef>
                <a:spcPts val="1000"/>
              </a:spcBef>
              <a:buFont typeface="Arial" panose="020B0604020202020204" pitchFamily="34" charset="0"/>
              <a:buChar char="•"/>
            </a:pPr>
            <a:r>
              <a:rPr lang="en-GB" sz="2000" dirty="0">
                <a:solidFill>
                  <a:prstClr val="black"/>
                </a:solidFill>
              </a:rPr>
              <a:t>Parameterised data pages can be referred as:</a:t>
            </a:r>
          </a:p>
          <a:p>
            <a:pPr lvl="0">
              <a:lnSpc>
                <a:spcPct val="90000"/>
              </a:lnSpc>
              <a:spcBef>
                <a:spcPts val="1000"/>
              </a:spcBef>
            </a:pPr>
            <a:r>
              <a:rPr lang="en-GB" sz="2000" dirty="0" err="1">
                <a:solidFill>
                  <a:schemeClr val="tx1"/>
                </a:solidFill>
              </a:rPr>
              <a:t>Primary.NajizData.CDefendantInfo</a:t>
            </a:r>
            <a:r>
              <a:rPr lang="en-GB" sz="2000" dirty="0">
                <a:solidFill>
                  <a:schemeClr val="tx1"/>
                </a:solidFill>
              </a:rPr>
              <a:t> = </a:t>
            </a:r>
            <a:r>
              <a:rPr lang="en-GB" sz="2000" dirty="0" err="1">
                <a:solidFill>
                  <a:schemeClr val="tx1"/>
                </a:solidFill>
              </a:rPr>
              <a:t>D_DefendantInfo</a:t>
            </a:r>
            <a:r>
              <a:rPr lang="en-GB" sz="2000" dirty="0">
                <a:solidFill>
                  <a:schemeClr val="tx1"/>
                </a:solidFill>
              </a:rPr>
              <a:t>[</a:t>
            </a:r>
            <a:r>
              <a:rPr lang="en-GB" sz="2000" dirty="0" err="1">
                <a:solidFill>
                  <a:schemeClr val="tx1"/>
                </a:solidFill>
              </a:rPr>
              <a:t>Objectkey:Param.Objkey</a:t>
            </a:r>
            <a:r>
              <a:rPr lang="en-GB" sz="2000" dirty="0">
                <a:solidFill>
                  <a:schemeClr val="tx1"/>
                </a:solidFill>
              </a:rPr>
              <a:t>].</a:t>
            </a:r>
            <a:r>
              <a:rPr lang="en-GB" sz="2000" dirty="0" err="1">
                <a:solidFill>
                  <a:schemeClr val="tx1"/>
                </a:solidFill>
              </a:rPr>
              <a:t>pxResults</a:t>
            </a:r>
            <a:r>
              <a:rPr lang="en-GB" sz="2000" dirty="0">
                <a:solidFill>
                  <a:schemeClr val="tx1"/>
                </a:solidFill>
              </a:rPr>
              <a:t> </a:t>
            </a:r>
          </a:p>
          <a:p>
            <a:pPr lvl="0">
              <a:lnSpc>
                <a:spcPct val="90000"/>
              </a:lnSpc>
              <a:spcBef>
                <a:spcPts val="1000"/>
              </a:spcBef>
            </a:pPr>
            <a:r>
              <a:rPr lang="en-GB" sz="2000" dirty="0">
                <a:solidFill>
                  <a:schemeClr val="tx1"/>
                </a:solidFill>
              </a:rPr>
              <a:t>In the above expression “</a:t>
            </a:r>
            <a:r>
              <a:rPr lang="en-GB" sz="2000" dirty="0" err="1">
                <a:solidFill>
                  <a:schemeClr val="tx1"/>
                </a:solidFill>
              </a:rPr>
              <a:t>Objectkey</a:t>
            </a:r>
            <a:r>
              <a:rPr lang="en-GB" sz="2000" dirty="0">
                <a:solidFill>
                  <a:schemeClr val="tx1"/>
                </a:solidFill>
              </a:rPr>
              <a:t>” is the request parameter of “</a:t>
            </a:r>
            <a:r>
              <a:rPr lang="en-GB" sz="2000" dirty="0" err="1">
                <a:solidFill>
                  <a:prstClr val="black"/>
                </a:solidFill>
              </a:rPr>
              <a:t>D_DefendantInfo</a:t>
            </a:r>
            <a:r>
              <a:rPr lang="en-GB" sz="2000" dirty="0">
                <a:solidFill>
                  <a:prstClr val="black"/>
                </a:solidFill>
              </a:rPr>
              <a:t>”.</a:t>
            </a:r>
            <a:endParaRPr lang="en-GB" sz="2000" dirty="0">
              <a:solidFill>
                <a:schemeClr val="tx1"/>
              </a:solidFill>
            </a:endParaRPr>
          </a:p>
          <a:p>
            <a:pPr marL="228600" lvl="0" indent="-228600">
              <a:lnSpc>
                <a:spcPct val="90000"/>
              </a:lnSpc>
              <a:spcBef>
                <a:spcPts val="1000"/>
              </a:spcBef>
              <a:buFont typeface="Arial" panose="020B0604020202020204" pitchFamily="34" charset="0"/>
              <a:buChar char="•"/>
            </a:pPr>
            <a:endParaRPr lang="en-GB" sz="2000" dirty="0">
              <a:solidFill>
                <a:prstClr val="black"/>
              </a:solidFill>
            </a:endParaRPr>
          </a:p>
        </p:txBody>
      </p:sp>
      <p:pic>
        <p:nvPicPr>
          <p:cNvPr id="3" name="Picture 2"/>
          <p:cNvPicPr>
            <a:picLocks noChangeAspect="1"/>
          </p:cNvPicPr>
          <p:nvPr/>
        </p:nvPicPr>
        <p:blipFill>
          <a:blip r:embed="rId4"/>
          <a:stretch>
            <a:fillRect/>
          </a:stretch>
        </p:blipFill>
        <p:spPr>
          <a:xfrm>
            <a:off x="564927" y="3408217"/>
            <a:ext cx="11154110" cy="2754733"/>
          </a:xfrm>
          <a:prstGeom prst="rect">
            <a:avLst/>
          </a:prstGeom>
        </p:spPr>
      </p:pic>
    </p:spTree>
    <p:extLst>
      <p:ext uri="{BB962C8B-B14F-4D97-AF65-F5344CB8AC3E}">
        <p14:creationId xmlns:p14="http://schemas.microsoft.com/office/powerpoint/2010/main" val="34188765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66" y="650739"/>
            <a:ext cx="8842831" cy="527323"/>
          </a:xfrm>
        </p:spPr>
        <p:txBody>
          <a:bodyPr>
            <a:noAutofit/>
          </a:bodyPr>
          <a:lstStyle/>
          <a:p>
            <a:r>
              <a:rPr lang="en-US" dirty="0"/>
              <a:t>Exposing APIs</a:t>
            </a:r>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2</a:t>
            </a:fld>
            <a:endParaRPr lang="en-US" dirty="0"/>
          </a:p>
        </p:txBody>
      </p:sp>
      <p:sp>
        <p:nvSpPr>
          <p:cNvPr id="10" name="Rectangle 9"/>
          <p:cNvSpPr/>
          <p:nvPr/>
        </p:nvSpPr>
        <p:spPr>
          <a:xfrm>
            <a:off x="481799" y="1278495"/>
            <a:ext cx="11154109" cy="4303275"/>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lnSpc>
                <a:spcPct val="90000"/>
              </a:lnSpc>
              <a:spcBef>
                <a:spcPts val="1000"/>
              </a:spcBef>
              <a:buFont typeface="Arial" panose="020B0604020202020204" pitchFamily="34" charset="0"/>
              <a:buChar char="•"/>
            </a:pPr>
            <a:r>
              <a:rPr lang="en-GB" sz="2000" dirty="0">
                <a:solidFill>
                  <a:srgbClr val="151619"/>
                </a:solidFill>
              </a:rPr>
              <a:t>API stands for </a:t>
            </a:r>
            <a:r>
              <a:rPr lang="en-US" sz="2000" dirty="0">
                <a:solidFill>
                  <a:srgbClr val="151619"/>
                </a:solidFill>
              </a:rPr>
              <a:t>Application Program Interface</a:t>
            </a:r>
            <a:r>
              <a:rPr lang="en-GB" sz="2000" dirty="0">
                <a:solidFill>
                  <a:srgbClr val="151619"/>
                </a:solidFill>
              </a:rPr>
              <a:t>.</a:t>
            </a:r>
          </a:p>
          <a:p>
            <a:pPr marL="228600" indent="-228600">
              <a:lnSpc>
                <a:spcPct val="90000"/>
              </a:lnSpc>
              <a:spcBef>
                <a:spcPts val="1000"/>
              </a:spcBef>
              <a:buFont typeface="Arial" panose="020B0604020202020204" pitchFamily="34" charset="0"/>
              <a:buChar char="•"/>
            </a:pPr>
            <a:r>
              <a:rPr lang="en-GB" sz="2000" dirty="0">
                <a:solidFill>
                  <a:srgbClr val="151619"/>
                </a:solidFill>
              </a:rPr>
              <a:t>In Pega we can expose the APIs by creating connectors and services in Pega.</a:t>
            </a:r>
          </a:p>
          <a:p>
            <a:pPr marL="228600" indent="-228600">
              <a:lnSpc>
                <a:spcPct val="90000"/>
              </a:lnSpc>
              <a:spcBef>
                <a:spcPts val="1000"/>
              </a:spcBef>
              <a:buFont typeface="Arial" panose="020B0604020202020204" pitchFamily="34" charset="0"/>
              <a:buChar char="•"/>
            </a:pPr>
            <a:r>
              <a:rPr lang="en-GB" sz="2000" dirty="0">
                <a:solidFill>
                  <a:srgbClr val="151619"/>
                </a:solidFill>
              </a:rPr>
              <a:t>If we need some data from other application to process a request, then we can use a connector rule.</a:t>
            </a:r>
          </a:p>
          <a:p>
            <a:pPr marL="228600" indent="-228600">
              <a:lnSpc>
                <a:spcPct val="90000"/>
              </a:lnSpc>
              <a:spcBef>
                <a:spcPts val="1000"/>
              </a:spcBef>
              <a:buFont typeface="Arial" panose="020B0604020202020204" pitchFamily="34" charset="0"/>
              <a:buChar char="•"/>
            </a:pPr>
            <a:r>
              <a:rPr lang="en-GB" sz="2000" dirty="0">
                <a:solidFill>
                  <a:srgbClr val="151619"/>
                </a:solidFill>
              </a:rPr>
              <a:t>If some other application depends on Pega data, then we can use service rule to service their request.</a:t>
            </a:r>
          </a:p>
          <a:p>
            <a:pPr marL="228600" indent="-228600">
              <a:lnSpc>
                <a:spcPct val="90000"/>
              </a:lnSpc>
              <a:spcBef>
                <a:spcPts val="1000"/>
              </a:spcBef>
              <a:buFont typeface="Arial" panose="020B0604020202020204" pitchFamily="34" charset="0"/>
              <a:buChar char="•"/>
            </a:pPr>
            <a:endParaRPr lang="en-GB" sz="2200" dirty="0">
              <a:solidFill>
                <a:prstClr val="black"/>
              </a:solidFill>
            </a:endParaRPr>
          </a:p>
        </p:txBody>
      </p:sp>
    </p:spTree>
    <p:extLst>
      <p:ext uri="{BB962C8B-B14F-4D97-AF65-F5344CB8AC3E}">
        <p14:creationId xmlns:p14="http://schemas.microsoft.com/office/powerpoint/2010/main" val="541659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4927" y="406987"/>
            <a:ext cx="8842831" cy="747659"/>
          </a:xfrm>
        </p:spPr>
        <p:txBody>
          <a:bodyPr>
            <a:normAutofit/>
          </a:bodyPr>
          <a:lstStyle/>
          <a:p>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3</a:t>
            </a:fld>
            <a:endParaRPr lang="en-US" dirty="0"/>
          </a:p>
        </p:txBody>
      </p:sp>
      <p:sp>
        <p:nvSpPr>
          <p:cNvPr id="10" name="Rectangle 9"/>
          <p:cNvSpPr/>
          <p:nvPr/>
        </p:nvSpPr>
        <p:spPr>
          <a:xfrm>
            <a:off x="564927" y="422845"/>
            <a:ext cx="11154109" cy="5740106"/>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90000"/>
              </a:lnSpc>
              <a:spcBef>
                <a:spcPts val="1000"/>
              </a:spcBef>
            </a:pPr>
            <a:r>
              <a:rPr lang="en-GB" sz="2000" b="1" u="sng" dirty="0">
                <a:solidFill>
                  <a:prstClr val="black"/>
                </a:solidFill>
              </a:rPr>
              <a:t>Services-REST in Pega:</a:t>
            </a:r>
          </a:p>
          <a:p>
            <a:pPr marL="228600" lvl="0" indent="-228600">
              <a:lnSpc>
                <a:spcPct val="90000"/>
              </a:lnSpc>
              <a:spcBef>
                <a:spcPts val="1000"/>
              </a:spcBef>
              <a:buFont typeface="Arial" panose="020B0604020202020204" pitchFamily="34" charset="0"/>
              <a:buChar char="•"/>
            </a:pPr>
            <a:r>
              <a:rPr lang="en-GB" sz="2000" dirty="0">
                <a:solidFill>
                  <a:prstClr val="black"/>
                </a:solidFill>
              </a:rPr>
              <a:t>REST can use JSON,XML or HTML as messaging formats to transfer data.</a:t>
            </a:r>
          </a:p>
          <a:p>
            <a:pPr marL="228600" lvl="0" indent="-228600">
              <a:lnSpc>
                <a:spcPct val="90000"/>
              </a:lnSpc>
              <a:spcBef>
                <a:spcPts val="1000"/>
              </a:spcBef>
              <a:buFont typeface="Arial" panose="020B0604020202020204" pitchFamily="34" charset="0"/>
              <a:buChar char="•"/>
            </a:pPr>
            <a:r>
              <a:rPr lang="en-GB" sz="2000" dirty="0">
                <a:solidFill>
                  <a:prstClr val="black"/>
                </a:solidFill>
              </a:rPr>
              <a:t>REST can only URI to expose the service to outside world.</a:t>
            </a:r>
          </a:p>
          <a:p>
            <a:pPr marL="228600" lvl="0" indent="-228600">
              <a:lnSpc>
                <a:spcPct val="90000"/>
              </a:lnSpc>
              <a:spcBef>
                <a:spcPts val="1000"/>
              </a:spcBef>
              <a:buFont typeface="Arial" panose="020B0604020202020204" pitchFamily="34" charset="0"/>
              <a:buChar char="•"/>
            </a:pPr>
            <a:r>
              <a:rPr lang="en-GB" sz="2000" dirty="0">
                <a:solidFill>
                  <a:prstClr val="black"/>
                </a:solidFill>
              </a:rPr>
              <a:t>Pega Don’t provide us any wizard to create Service-REST.</a:t>
            </a:r>
          </a:p>
          <a:p>
            <a:pPr marL="228600" lvl="0" indent="-228600">
              <a:lnSpc>
                <a:spcPct val="90000"/>
              </a:lnSpc>
              <a:spcBef>
                <a:spcPts val="1000"/>
              </a:spcBef>
              <a:buFont typeface="Arial" panose="020B0604020202020204" pitchFamily="34" charset="0"/>
              <a:buChar char="•"/>
            </a:pPr>
            <a:r>
              <a:rPr lang="en-GB" sz="2000" dirty="0">
                <a:solidFill>
                  <a:prstClr val="black"/>
                </a:solidFill>
              </a:rPr>
              <a:t>We need to follow the below steps for creating the Service-REST :</a:t>
            </a:r>
          </a:p>
          <a:p>
            <a:pPr lvl="0">
              <a:lnSpc>
                <a:spcPct val="90000"/>
              </a:lnSpc>
              <a:spcBef>
                <a:spcPts val="1000"/>
              </a:spcBef>
            </a:pPr>
            <a:r>
              <a:rPr lang="en-GB" sz="2000" dirty="0">
                <a:solidFill>
                  <a:prstClr val="black"/>
                </a:solidFill>
              </a:rPr>
              <a:t>Step 1 : First we need to create Integration class structure manually.</a:t>
            </a:r>
          </a:p>
          <a:p>
            <a:pPr lvl="0">
              <a:lnSpc>
                <a:spcPct val="90000"/>
              </a:lnSpc>
              <a:spcBef>
                <a:spcPts val="1000"/>
              </a:spcBef>
            </a:pPr>
            <a:r>
              <a:rPr lang="en-GB" sz="2000" dirty="0">
                <a:solidFill>
                  <a:prstClr val="black"/>
                </a:solidFill>
              </a:rPr>
              <a:t>Step 2 : Create the request and response properties.</a:t>
            </a:r>
          </a:p>
          <a:p>
            <a:pPr lvl="0">
              <a:lnSpc>
                <a:spcPct val="90000"/>
              </a:lnSpc>
              <a:spcBef>
                <a:spcPts val="1000"/>
              </a:spcBef>
            </a:pPr>
            <a:r>
              <a:rPr lang="en-GB" sz="2000" dirty="0">
                <a:solidFill>
                  <a:prstClr val="black"/>
                </a:solidFill>
              </a:rPr>
              <a:t>Step 3 : Create Service REST rule.</a:t>
            </a:r>
          </a:p>
          <a:p>
            <a:pPr lvl="0">
              <a:lnSpc>
                <a:spcPct val="90000"/>
              </a:lnSpc>
              <a:spcBef>
                <a:spcPts val="1000"/>
              </a:spcBef>
            </a:pPr>
            <a:r>
              <a:rPr lang="en-GB" sz="2000" dirty="0">
                <a:solidFill>
                  <a:prstClr val="black"/>
                </a:solidFill>
              </a:rPr>
              <a:t>Step 4 : Create a new service activity. </a:t>
            </a:r>
          </a:p>
          <a:p>
            <a:pPr marL="228600" lvl="0" indent="-228600">
              <a:lnSpc>
                <a:spcPct val="90000"/>
              </a:lnSpc>
              <a:spcBef>
                <a:spcPts val="1000"/>
              </a:spcBef>
              <a:buFont typeface="Arial" panose="020B0604020202020204" pitchFamily="34" charset="0"/>
              <a:buChar char="•"/>
            </a:pPr>
            <a:endParaRPr lang="en-GB" sz="2000" dirty="0">
              <a:solidFill>
                <a:prstClr val="black"/>
              </a:solidFill>
            </a:endParaRPr>
          </a:p>
          <a:p>
            <a:pPr lvl="0">
              <a:lnSpc>
                <a:spcPct val="90000"/>
              </a:lnSpc>
              <a:spcBef>
                <a:spcPts val="1000"/>
              </a:spcBef>
            </a:pPr>
            <a:r>
              <a:rPr lang="en-GB" sz="2000" dirty="0">
                <a:solidFill>
                  <a:prstClr val="black"/>
                </a:solidFill>
              </a:rPr>
              <a:t> </a:t>
            </a:r>
          </a:p>
          <a:p>
            <a:pPr marL="228600" lvl="0" indent="-228600">
              <a:lnSpc>
                <a:spcPct val="90000"/>
              </a:lnSpc>
              <a:spcBef>
                <a:spcPts val="1000"/>
              </a:spcBef>
              <a:buFont typeface="Arial" panose="020B0604020202020204" pitchFamily="34" charset="0"/>
              <a:buChar char="•"/>
            </a:pPr>
            <a:endParaRPr lang="en-GB" sz="2000" dirty="0">
              <a:solidFill>
                <a:prstClr val="black"/>
              </a:solidFill>
            </a:endParaRPr>
          </a:p>
          <a:p>
            <a:endParaRPr lang="en-GB" sz="2000" dirty="0">
              <a:solidFill>
                <a:schemeClr val="tx1"/>
              </a:solidFill>
            </a:endParaRPr>
          </a:p>
        </p:txBody>
      </p:sp>
    </p:spTree>
    <p:extLst>
      <p:ext uri="{BB962C8B-B14F-4D97-AF65-F5344CB8AC3E}">
        <p14:creationId xmlns:p14="http://schemas.microsoft.com/office/powerpoint/2010/main" val="54165917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927" y="343561"/>
            <a:ext cx="8842831" cy="811085"/>
          </a:xfrm>
        </p:spPr>
        <p:txBody>
          <a:bodyPr>
            <a:normAutofit/>
          </a:bodyPr>
          <a:lstStyle/>
          <a:p>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4</a:t>
            </a:fld>
            <a:endParaRPr lang="en-US" dirty="0"/>
          </a:p>
        </p:txBody>
      </p:sp>
      <p:sp>
        <p:nvSpPr>
          <p:cNvPr id="10" name="Rectangle 9"/>
          <p:cNvSpPr/>
          <p:nvPr/>
        </p:nvSpPr>
        <p:spPr>
          <a:xfrm>
            <a:off x="485644" y="443986"/>
            <a:ext cx="11154109" cy="4941808"/>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lnSpc>
                <a:spcPct val="90000"/>
              </a:lnSpc>
              <a:spcBef>
                <a:spcPts val="1000"/>
              </a:spcBef>
            </a:pPr>
            <a:r>
              <a:rPr lang="en-GB" sz="2000" b="1" dirty="0">
                <a:solidFill>
                  <a:schemeClr val="tx1"/>
                </a:solidFill>
                <a:ea typeface="+mj-ea"/>
                <a:cs typeface="Sakkal Majalla" panose="02000000000000000000" pitchFamily="2" charset="-78"/>
              </a:rPr>
              <a:t>In Appeal application, we have used service-REST rule for creating a work object in </a:t>
            </a:r>
            <a:r>
              <a:rPr lang="en-GB" sz="2000" b="1" dirty="0" err="1">
                <a:solidFill>
                  <a:schemeClr val="tx1"/>
                </a:solidFill>
                <a:ea typeface="+mj-ea"/>
                <a:cs typeface="Sakkal Majalla" panose="02000000000000000000" pitchFamily="2" charset="-78"/>
              </a:rPr>
              <a:t>pega</a:t>
            </a:r>
            <a:r>
              <a:rPr lang="en-GB" sz="2000" b="1" dirty="0">
                <a:solidFill>
                  <a:schemeClr val="tx1"/>
                </a:solidFill>
                <a:ea typeface="+mj-ea"/>
                <a:cs typeface="Sakkal Majalla" panose="02000000000000000000" pitchFamily="2" charset="-78"/>
              </a:rPr>
              <a:t> using POST method:</a:t>
            </a:r>
          </a:p>
          <a:p>
            <a:pPr marL="228600" indent="-228600">
              <a:lnSpc>
                <a:spcPct val="90000"/>
              </a:lnSpc>
              <a:spcBef>
                <a:spcPts val="1000"/>
              </a:spcBef>
            </a:pPr>
            <a:endParaRPr lang="en-GB" sz="2000" b="1" dirty="0">
              <a:solidFill>
                <a:schemeClr val="tx1"/>
              </a:solidFill>
              <a:ea typeface="+mj-ea"/>
              <a:cs typeface="Sakkal Majalla" panose="02000000000000000000" pitchFamily="2" charset="-78"/>
            </a:endParaRPr>
          </a:p>
          <a:p>
            <a:pPr marL="228600" indent="-228600">
              <a:lnSpc>
                <a:spcPct val="90000"/>
              </a:lnSpc>
              <a:spcBef>
                <a:spcPts val="1000"/>
              </a:spcBef>
            </a:pPr>
            <a:endParaRPr lang="en-GB" sz="2000" dirty="0">
              <a:solidFill>
                <a:srgbClr val="151619"/>
              </a:solidFill>
            </a:endParaRPr>
          </a:p>
        </p:txBody>
      </p:sp>
      <p:pic>
        <p:nvPicPr>
          <p:cNvPr id="3" name="Picture 2"/>
          <p:cNvPicPr>
            <a:picLocks noChangeAspect="1"/>
          </p:cNvPicPr>
          <p:nvPr/>
        </p:nvPicPr>
        <p:blipFill>
          <a:blip r:embed="rId2"/>
          <a:stretch>
            <a:fillRect/>
          </a:stretch>
        </p:blipFill>
        <p:spPr>
          <a:xfrm>
            <a:off x="665018" y="1109662"/>
            <a:ext cx="10709563" cy="4030373"/>
          </a:xfrm>
          <a:prstGeom prst="rect">
            <a:avLst/>
          </a:prstGeom>
        </p:spPr>
      </p:pic>
    </p:spTree>
    <p:extLst>
      <p:ext uri="{BB962C8B-B14F-4D97-AF65-F5344CB8AC3E}">
        <p14:creationId xmlns:p14="http://schemas.microsoft.com/office/powerpoint/2010/main" val="541659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927" y="651522"/>
            <a:ext cx="8842831" cy="503124"/>
          </a:xfrm>
        </p:spPr>
        <p:txBody>
          <a:bodyPr>
            <a:normAutofit/>
          </a:bodyPr>
          <a:lstStyle/>
          <a:p>
            <a:r>
              <a:rPr lang="en-GB" sz="2800" dirty="0"/>
              <a:t>8.4 new features</a:t>
            </a:r>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5</a:t>
            </a:fld>
            <a:endParaRPr lang="en-US" dirty="0"/>
          </a:p>
        </p:txBody>
      </p:sp>
      <p:sp>
        <p:nvSpPr>
          <p:cNvPr id="10" name="Rectangle 9"/>
          <p:cNvSpPr/>
          <p:nvPr/>
        </p:nvSpPr>
        <p:spPr>
          <a:xfrm>
            <a:off x="332509" y="346363"/>
            <a:ext cx="11499273" cy="5610451"/>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lvl="0" indent="-228600">
              <a:lnSpc>
                <a:spcPct val="90000"/>
              </a:lnSpc>
              <a:spcBef>
                <a:spcPts val="1000"/>
              </a:spcBef>
              <a:buFont typeface="Arial" panose="020B0604020202020204" pitchFamily="34" charset="0"/>
              <a:buChar char="•"/>
            </a:pPr>
            <a:r>
              <a:rPr lang="en-IN" sz="2400" dirty="0">
                <a:solidFill>
                  <a:prstClr val="black"/>
                </a:solidFill>
                <a:latin typeface="Calibri" pitchFamily="34" charset="0"/>
                <a:cs typeface="Calibri" pitchFamily="34" charset="0"/>
              </a:rPr>
              <a:t>Under the Methods tab, “CreateInboundCase” activity has been used to create a work object.  </a:t>
            </a:r>
          </a:p>
        </p:txBody>
      </p:sp>
      <p:pic>
        <p:nvPicPr>
          <p:cNvPr id="3" name="Picture 2"/>
          <p:cNvPicPr>
            <a:picLocks noChangeAspect="1"/>
          </p:cNvPicPr>
          <p:nvPr/>
        </p:nvPicPr>
        <p:blipFill>
          <a:blip r:embed="rId2"/>
          <a:stretch>
            <a:fillRect/>
          </a:stretch>
        </p:blipFill>
        <p:spPr>
          <a:xfrm>
            <a:off x="997527" y="1376362"/>
            <a:ext cx="10460182" cy="4105275"/>
          </a:xfrm>
          <a:prstGeom prst="rect">
            <a:avLst/>
          </a:prstGeom>
        </p:spPr>
      </p:pic>
    </p:spTree>
    <p:extLst>
      <p:ext uri="{BB962C8B-B14F-4D97-AF65-F5344CB8AC3E}">
        <p14:creationId xmlns:p14="http://schemas.microsoft.com/office/powerpoint/2010/main" val="54165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927" y="651522"/>
            <a:ext cx="8842831" cy="503124"/>
          </a:xfrm>
        </p:spPr>
        <p:txBody>
          <a:bodyPr>
            <a:normAutofit/>
          </a:bodyPr>
          <a:lstStyle/>
          <a:p>
            <a:r>
              <a:rPr lang="en-GB" sz="2800" dirty="0"/>
              <a:t>8.4 new features</a:t>
            </a:r>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6</a:t>
            </a:fld>
            <a:endParaRPr lang="en-US" dirty="0"/>
          </a:p>
        </p:txBody>
      </p:sp>
      <p:sp>
        <p:nvSpPr>
          <p:cNvPr id="10" name="Rectangle 9"/>
          <p:cNvSpPr/>
          <p:nvPr/>
        </p:nvSpPr>
        <p:spPr>
          <a:xfrm>
            <a:off x="332509" y="346363"/>
            <a:ext cx="11499273" cy="5610451"/>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lvl="0" indent="-228600">
              <a:lnSpc>
                <a:spcPct val="90000"/>
              </a:lnSpc>
              <a:spcBef>
                <a:spcPts val="1000"/>
              </a:spcBef>
              <a:buFont typeface="Arial" panose="020B0604020202020204" pitchFamily="34" charset="0"/>
              <a:buChar char="•"/>
            </a:pPr>
            <a:r>
              <a:rPr lang="en-IN" sz="2400" dirty="0">
                <a:solidFill>
                  <a:prstClr val="black"/>
                </a:solidFill>
                <a:latin typeface="Calibri" pitchFamily="34" charset="0"/>
                <a:cs typeface="Calibri" pitchFamily="34" charset="0"/>
              </a:rPr>
              <a:t>In the activity, step 11 is used to create the work object. “</a:t>
            </a:r>
            <a:r>
              <a:rPr lang="en-IN" sz="2400" dirty="0" err="1">
                <a:solidFill>
                  <a:prstClr val="black"/>
                </a:solidFill>
                <a:latin typeface="Calibri" pitchFamily="34" charset="0"/>
                <a:cs typeface="Calibri" pitchFamily="34" charset="0"/>
              </a:rPr>
              <a:t>CreateWorkPage</a:t>
            </a:r>
            <a:r>
              <a:rPr lang="en-IN" sz="2400" dirty="0">
                <a:solidFill>
                  <a:prstClr val="black"/>
                </a:solidFill>
                <a:latin typeface="Calibri" pitchFamily="34" charset="0"/>
                <a:cs typeface="Calibri" pitchFamily="34" charset="0"/>
              </a:rPr>
              <a:t>” activity is used to  work object in Pega.</a:t>
            </a:r>
          </a:p>
        </p:txBody>
      </p:sp>
      <p:pic>
        <p:nvPicPr>
          <p:cNvPr id="5" name="Picture 4"/>
          <p:cNvPicPr>
            <a:picLocks noChangeAspect="1"/>
          </p:cNvPicPr>
          <p:nvPr/>
        </p:nvPicPr>
        <p:blipFill>
          <a:blip r:embed="rId2"/>
          <a:stretch>
            <a:fillRect/>
          </a:stretch>
        </p:blipFill>
        <p:spPr>
          <a:xfrm>
            <a:off x="564927" y="1274618"/>
            <a:ext cx="10962056" cy="4682196"/>
          </a:xfrm>
          <a:prstGeom prst="rect">
            <a:avLst/>
          </a:prstGeom>
        </p:spPr>
      </p:pic>
    </p:spTree>
    <p:extLst>
      <p:ext uri="{BB962C8B-B14F-4D97-AF65-F5344CB8AC3E}">
        <p14:creationId xmlns:p14="http://schemas.microsoft.com/office/powerpoint/2010/main" val="2262694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927" y="651522"/>
            <a:ext cx="8842831" cy="503124"/>
          </a:xfrm>
        </p:spPr>
        <p:txBody>
          <a:bodyPr>
            <a:normAutofit/>
          </a:bodyPr>
          <a:lstStyle/>
          <a:p>
            <a:r>
              <a:rPr lang="en-GB" sz="2800" dirty="0"/>
              <a:t>8.4 new features</a:t>
            </a:r>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7</a:t>
            </a:fld>
            <a:endParaRPr lang="en-US" dirty="0"/>
          </a:p>
        </p:txBody>
      </p:sp>
      <p:sp>
        <p:nvSpPr>
          <p:cNvPr id="10" name="Rectangle 9"/>
          <p:cNvSpPr/>
          <p:nvPr/>
        </p:nvSpPr>
        <p:spPr>
          <a:xfrm>
            <a:off x="332509" y="346363"/>
            <a:ext cx="11499273" cy="5610451"/>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lvl="0" indent="-228600">
              <a:lnSpc>
                <a:spcPct val="90000"/>
              </a:lnSpc>
              <a:spcBef>
                <a:spcPts val="1000"/>
              </a:spcBef>
              <a:buFont typeface="Arial" panose="020B0604020202020204" pitchFamily="34" charset="0"/>
              <a:buChar char="•"/>
            </a:pPr>
            <a:r>
              <a:rPr lang="en-IN" sz="2400" dirty="0">
                <a:solidFill>
                  <a:prstClr val="black"/>
                </a:solidFill>
                <a:latin typeface="Calibri" pitchFamily="34" charset="0"/>
                <a:cs typeface="Calibri" pitchFamily="34" charset="0"/>
              </a:rPr>
              <a:t>Pega provides us lots of out of the </a:t>
            </a:r>
            <a:r>
              <a:rPr lang="en-IN" sz="2400">
                <a:solidFill>
                  <a:prstClr val="black"/>
                </a:solidFill>
                <a:latin typeface="Calibri" pitchFamily="34" charset="0"/>
                <a:cs typeface="Calibri" pitchFamily="34" charset="0"/>
              </a:rPr>
              <a:t>box DX APIs</a:t>
            </a:r>
            <a:r>
              <a:rPr lang="en-IN" sz="2400" dirty="0">
                <a:solidFill>
                  <a:prstClr val="black"/>
                </a:solidFill>
                <a:latin typeface="Calibri" pitchFamily="34" charset="0"/>
                <a:cs typeface="Calibri" pitchFamily="34" charset="0"/>
              </a:rPr>
              <a:t>. From the Resource menu we can select the Pega API.	</a:t>
            </a:r>
          </a:p>
        </p:txBody>
      </p:sp>
      <p:pic>
        <p:nvPicPr>
          <p:cNvPr id="3" name="Picture 2"/>
          <p:cNvPicPr>
            <a:picLocks noChangeAspect="1"/>
          </p:cNvPicPr>
          <p:nvPr/>
        </p:nvPicPr>
        <p:blipFill>
          <a:blip r:embed="rId2"/>
          <a:stretch>
            <a:fillRect/>
          </a:stretch>
        </p:blipFill>
        <p:spPr>
          <a:xfrm>
            <a:off x="775855" y="1154646"/>
            <a:ext cx="10390910" cy="4165499"/>
          </a:xfrm>
          <a:prstGeom prst="rect">
            <a:avLst/>
          </a:prstGeom>
        </p:spPr>
      </p:pic>
    </p:spTree>
    <p:extLst>
      <p:ext uri="{BB962C8B-B14F-4D97-AF65-F5344CB8AC3E}">
        <p14:creationId xmlns:p14="http://schemas.microsoft.com/office/powerpoint/2010/main" val="3485351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927" y="651522"/>
            <a:ext cx="8842831" cy="503124"/>
          </a:xfrm>
        </p:spPr>
        <p:txBody>
          <a:bodyPr>
            <a:normAutofit/>
          </a:bodyPr>
          <a:lstStyle/>
          <a:p>
            <a:r>
              <a:rPr lang="en-GB" sz="2800" dirty="0"/>
              <a:t>8.4 new features</a:t>
            </a:r>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8</a:t>
            </a:fld>
            <a:endParaRPr lang="en-US" dirty="0"/>
          </a:p>
        </p:txBody>
      </p:sp>
      <p:sp>
        <p:nvSpPr>
          <p:cNvPr id="10" name="Rectangle 9"/>
          <p:cNvSpPr/>
          <p:nvPr/>
        </p:nvSpPr>
        <p:spPr>
          <a:xfrm>
            <a:off x="332509" y="346363"/>
            <a:ext cx="11499273" cy="5610451"/>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90000"/>
              </a:lnSpc>
              <a:spcBef>
                <a:spcPts val="1000"/>
              </a:spcBef>
            </a:pPr>
            <a:endParaRPr lang="en-IN" sz="2400" dirty="0">
              <a:solidFill>
                <a:prstClr val="black"/>
              </a:solidFill>
              <a:latin typeface="Calibri" pitchFamily="34" charset="0"/>
              <a:cs typeface="Calibri" pitchFamily="34" charset="0"/>
            </a:endParaRPr>
          </a:p>
        </p:txBody>
      </p:sp>
      <p:pic>
        <p:nvPicPr>
          <p:cNvPr id="5" name="Picture 4"/>
          <p:cNvPicPr>
            <a:picLocks noChangeAspect="1"/>
          </p:cNvPicPr>
          <p:nvPr/>
        </p:nvPicPr>
        <p:blipFill>
          <a:blip r:embed="rId2"/>
          <a:stretch>
            <a:fillRect/>
          </a:stretch>
        </p:blipFill>
        <p:spPr>
          <a:xfrm>
            <a:off x="71469" y="346363"/>
            <a:ext cx="11946546" cy="5735782"/>
          </a:xfrm>
          <a:prstGeom prst="rect">
            <a:avLst/>
          </a:prstGeom>
        </p:spPr>
      </p:pic>
    </p:spTree>
    <p:extLst>
      <p:ext uri="{BB962C8B-B14F-4D97-AF65-F5344CB8AC3E}">
        <p14:creationId xmlns:p14="http://schemas.microsoft.com/office/powerpoint/2010/main" val="120607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927" y="651522"/>
            <a:ext cx="8842831" cy="503124"/>
          </a:xfrm>
        </p:spPr>
        <p:txBody>
          <a:bodyPr>
            <a:noAutofit/>
          </a:bodyPr>
          <a:lstStyle/>
          <a:p>
            <a:endParaRPr lang="en-US" sz="2800" dirty="0"/>
          </a:p>
        </p:txBody>
      </p:sp>
      <p:sp>
        <p:nvSpPr>
          <p:cNvPr id="4" name="Slide Number Placeholder 3"/>
          <p:cNvSpPr>
            <a:spLocks noGrp="1"/>
          </p:cNvSpPr>
          <p:nvPr>
            <p:ph type="sldNum" sz="quarter" idx="12"/>
          </p:nvPr>
        </p:nvSpPr>
        <p:spPr/>
        <p:txBody>
          <a:bodyPr/>
          <a:lstStyle/>
          <a:p>
            <a:fld id="{B11EFFCD-F693-4864-82F7-33C174363C79}" type="slidenum">
              <a:rPr lang="en-US" smtClean="0"/>
              <a:pPr/>
              <a:t>9</a:t>
            </a:fld>
            <a:endParaRPr lang="en-US" dirty="0"/>
          </a:p>
        </p:txBody>
      </p:sp>
      <p:sp>
        <p:nvSpPr>
          <p:cNvPr id="10" name="Rectangle 9"/>
          <p:cNvSpPr/>
          <p:nvPr/>
        </p:nvSpPr>
        <p:spPr>
          <a:xfrm>
            <a:off x="564927" y="512698"/>
            <a:ext cx="11154110" cy="5486400"/>
          </a:xfrm>
          <a:prstGeom prst="rect">
            <a:avLst/>
          </a:prstGeom>
          <a:solidFill>
            <a:schemeClr val="accent2">
              <a:lumMod val="20000"/>
              <a:lumOff val="80000"/>
            </a:schemeClr>
          </a:solidFill>
          <a:ln>
            <a:noFill/>
          </a:ln>
          <a:effectLst>
            <a:outerShdw dist="101600" dir="2400000" algn="tl" rotWithShape="0">
              <a:schemeClr val="accent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500"/>
              </a:spcBef>
              <a:spcAft>
                <a:spcPts val="300"/>
              </a:spcAft>
            </a:pPr>
            <a:r>
              <a:rPr lang="en-GB" sz="2400" b="1" dirty="0">
                <a:solidFill>
                  <a:srgbClr val="333333"/>
                </a:solidFill>
              </a:rPr>
              <a:t>Service Package </a:t>
            </a:r>
          </a:p>
          <a:p>
            <a:pPr>
              <a:spcBef>
                <a:spcPts val="500"/>
              </a:spcBef>
              <a:spcAft>
                <a:spcPts val="300"/>
              </a:spcAft>
            </a:pPr>
            <a:r>
              <a:rPr lang="en-US" sz="2400" dirty="0">
                <a:solidFill>
                  <a:srgbClr val="333333"/>
                </a:solidFill>
              </a:rPr>
              <a:t>Service packages are data instances that support service processing in Pega. They decide the processing mode as either stateful or stateless. It provides security by enabling authentication for the service. The client should send the authorization parameters to get serviced</a:t>
            </a:r>
            <a:r>
              <a:rPr lang="en-GB" sz="2400" dirty="0">
                <a:solidFill>
                  <a:srgbClr val="333333"/>
                </a:solidFill>
              </a:rPr>
              <a:t>.</a:t>
            </a:r>
          </a:p>
          <a:p>
            <a:pPr>
              <a:spcBef>
                <a:spcPts val="500"/>
              </a:spcBef>
              <a:spcAft>
                <a:spcPts val="300"/>
              </a:spcAft>
            </a:pPr>
            <a:endParaRPr lang="en-GB" sz="2400" dirty="0">
              <a:solidFill>
                <a:srgbClr val="333333"/>
              </a:solidFill>
            </a:endParaRPr>
          </a:p>
          <a:p>
            <a:pPr>
              <a:spcBef>
                <a:spcPts val="600"/>
              </a:spcBef>
              <a:spcAft>
                <a:spcPts val="600"/>
              </a:spcAft>
              <a:buFont typeface="Arial"/>
              <a:buChar char="•"/>
            </a:pPr>
            <a:endParaRPr lang="en-GB" sz="2400" dirty="0">
              <a:solidFill>
                <a:srgbClr val="333333"/>
              </a:solidFill>
            </a:endParaRPr>
          </a:p>
          <a:p>
            <a:pPr>
              <a:spcBef>
                <a:spcPts val="600"/>
              </a:spcBef>
              <a:spcAft>
                <a:spcPts val="600"/>
              </a:spcAft>
              <a:buFont typeface="Arial"/>
              <a:buChar char="•"/>
            </a:pPr>
            <a:endParaRPr lang="en-GB" sz="2400" dirty="0">
              <a:solidFill>
                <a:srgbClr val="333333"/>
              </a:solidFill>
            </a:endParaRPr>
          </a:p>
          <a:p>
            <a:pPr marL="228600" indent="-228600">
              <a:lnSpc>
                <a:spcPct val="90000"/>
              </a:lnSpc>
              <a:spcBef>
                <a:spcPts val="1000"/>
              </a:spcBef>
              <a:buFont typeface="Arial" panose="020B0604020202020204" pitchFamily="34" charset="0"/>
              <a:buChar char="•"/>
            </a:pPr>
            <a:endParaRPr lang="en-US" sz="2400" dirty="0">
              <a:solidFill>
                <a:prstClr val="black"/>
              </a:solidFill>
              <a:cs typeface="Calibri" pitchFamily="34" charset="0"/>
            </a:endParaRPr>
          </a:p>
        </p:txBody>
      </p:sp>
      <p:pic>
        <p:nvPicPr>
          <p:cNvPr id="3" name="Picture 2"/>
          <p:cNvPicPr>
            <a:picLocks noChangeAspect="1"/>
          </p:cNvPicPr>
          <p:nvPr/>
        </p:nvPicPr>
        <p:blipFill>
          <a:blip r:embed="rId2"/>
          <a:stretch>
            <a:fillRect/>
          </a:stretch>
        </p:blipFill>
        <p:spPr>
          <a:xfrm>
            <a:off x="564927" y="2549237"/>
            <a:ext cx="11154110" cy="3588686"/>
          </a:xfrm>
          <a:prstGeom prst="rect">
            <a:avLst/>
          </a:prstGeom>
        </p:spPr>
      </p:pic>
    </p:spTree>
    <p:extLst>
      <p:ext uri="{BB962C8B-B14F-4D97-AF65-F5344CB8AC3E}">
        <p14:creationId xmlns:p14="http://schemas.microsoft.com/office/powerpoint/2010/main" val="541659174"/>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0C6347"/>
      </a:accent1>
      <a:accent2>
        <a:srgbClr val="21FF6F"/>
      </a:accent2>
      <a:accent3>
        <a:srgbClr val="FFC94E"/>
      </a:accent3>
      <a:accent4>
        <a:srgbClr val="000000"/>
      </a:accent4>
      <a:accent5>
        <a:srgbClr val="8C979E"/>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0C6347"/>
    </a:accent1>
    <a:accent2>
      <a:srgbClr val="21FF6F"/>
    </a:accent2>
    <a:accent3>
      <a:srgbClr val="FFC94E"/>
    </a:accent3>
    <a:accent4>
      <a:srgbClr val="000000"/>
    </a:accent4>
    <a:accent5>
      <a:srgbClr val="8C979E"/>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0C6347"/>
    </a:accent1>
    <a:accent2>
      <a:srgbClr val="21FF6F"/>
    </a:accent2>
    <a:accent3>
      <a:srgbClr val="FFC94E"/>
    </a:accent3>
    <a:accent4>
      <a:srgbClr val="000000"/>
    </a:accent4>
    <a:accent5>
      <a:srgbClr val="8C979E"/>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0C6347"/>
    </a:accent1>
    <a:accent2>
      <a:srgbClr val="21FF6F"/>
    </a:accent2>
    <a:accent3>
      <a:srgbClr val="FFC94E"/>
    </a:accent3>
    <a:accent4>
      <a:srgbClr val="000000"/>
    </a:accent4>
    <a:accent5>
      <a:srgbClr val="8C979E"/>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0C6347"/>
    </a:accent1>
    <a:accent2>
      <a:srgbClr val="21FF6F"/>
    </a:accent2>
    <a:accent3>
      <a:srgbClr val="FFC94E"/>
    </a:accent3>
    <a:accent4>
      <a:srgbClr val="000000"/>
    </a:accent4>
    <a:accent5>
      <a:srgbClr val="8C979E"/>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0C6347"/>
    </a:accent1>
    <a:accent2>
      <a:srgbClr val="21FF6F"/>
    </a:accent2>
    <a:accent3>
      <a:srgbClr val="FFC94E"/>
    </a:accent3>
    <a:accent4>
      <a:srgbClr val="000000"/>
    </a:accent4>
    <a:accent5>
      <a:srgbClr val="8C979E"/>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0C6347"/>
    </a:accent1>
    <a:accent2>
      <a:srgbClr val="21FF6F"/>
    </a:accent2>
    <a:accent3>
      <a:srgbClr val="FFC94E"/>
    </a:accent3>
    <a:accent4>
      <a:srgbClr val="000000"/>
    </a:accent4>
    <a:accent5>
      <a:srgbClr val="8C979E"/>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Custom 2">
    <a:dk1>
      <a:sysClr val="windowText" lastClr="000000"/>
    </a:dk1>
    <a:lt1>
      <a:sysClr val="window" lastClr="FFFFFF"/>
    </a:lt1>
    <a:dk2>
      <a:srgbClr val="44546A"/>
    </a:dk2>
    <a:lt2>
      <a:srgbClr val="E7E6E6"/>
    </a:lt2>
    <a:accent1>
      <a:srgbClr val="0C6347"/>
    </a:accent1>
    <a:accent2>
      <a:srgbClr val="21FF6F"/>
    </a:accent2>
    <a:accent3>
      <a:srgbClr val="FFC94E"/>
    </a:accent3>
    <a:accent4>
      <a:srgbClr val="000000"/>
    </a:accent4>
    <a:accent5>
      <a:srgbClr val="8C979E"/>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65286</TotalTime>
  <Words>686</Words>
  <Application>Microsoft Office PowerPoint</Application>
  <PresentationFormat>Widescreen</PresentationFormat>
  <Paragraphs>80</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Sakkal Majalla</vt:lpstr>
      <vt:lpstr>Office Theme</vt:lpstr>
      <vt:lpstr>PowerPoint Presentation</vt:lpstr>
      <vt:lpstr>Exposing APIs</vt:lpstr>
      <vt:lpstr>PowerPoint Presentation</vt:lpstr>
      <vt:lpstr>PowerPoint Presentation</vt:lpstr>
      <vt:lpstr>8.4 new features</vt:lpstr>
      <vt:lpstr>8.4 new features</vt:lpstr>
      <vt:lpstr>8.4 new features</vt:lpstr>
      <vt:lpstr>8.4 new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Shehab, Tarek (SA - Riyadh)</dc:creator>
  <cp:lastModifiedBy>Kailas Lovlekar</cp:lastModifiedBy>
  <cp:revision>1440</cp:revision>
  <dcterms:created xsi:type="dcterms:W3CDTF">2018-01-29T13:21:31Z</dcterms:created>
  <dcterms:modified xsi:type="dcterms:W3CDTF">2020-04-13T08:13:10Z</dcterms:modified>
</cp:coreProperties>
</file>